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6" r:id="rId2"/>
    <p:sldId id="266" r:id="rId3"/>
    <p:sldId id="272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9" r:id="rId12"/>
    <p:sldId id="270" r:id="rId13"/>
    <p:sldId id="271" r:id="rId14"/>
    <p:sldId id="274" r:id="rId15"/>
    <p:sldId id="273" r:id="rId16"/>
    <p:sldId id="267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364" autoAdjust="0"/>
  </p:normalViewPr>
  <p:slideViewPr>
    <p:cSldViewPr>
      <p:cViewPr varScale="1">
        <p:scale>
          <a:sx n="70" d="100"/>
          <a:sy n="70" d="100"/>
        </p:scale>
        <p:origin x="130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2844" y="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mtClean="0"/>
              <a:t>Sales Projections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gradFill>
          <a:gsLst>
            <a:gs pos="0">
              <a:schemeClr val="accent6">
                <a:lumMod val="20000"/>
                <a:lumOff val="8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ln>
          <a:noFill/>
        </a:ln>
        <a:effectLst/>
        <a:sp3d/>
      </c:spPr>
    </c:sideWall>
    <c:backWall>
      <c:thickness val="0"/>
      <c:spPr>
        <a:gradFill>
          <a:gsLst>
            <a:gs pos="0">
              <a:schemeClr val="accent6">
                <a:lumMod val="20000"/>
                <a:lumOff val="8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Previous Version Sales $M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Sheet1!$A$2:$A$6</c:f>
              <c:strCache>
                <c:ptCount val="5"/>
                <c:pt idx="0">
                  <c:v>Knomatico</c:v>
                </c:pt>
                <c:pt idx="1">
                  <c:v>GeoExis</c:v>
                </c:pt>
                <c:pt idx="2">
                  <c:v>Handia</c:v>
                </c:pt>
                <c:pt idx="3">
                  <c:v>Melius</c:v>
                </c:pt>
                <c:pt idx="4">
                  <c:v>Protoi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121.2</c:v>
                </c:pt>
                <c:pt idx="1">
                  <c:v>345.7</c:v>
                </c:pt>
                <c:pt idx="2">
                  <c:v>98.6</c:v>
                </c:pt>
                <c:pt idx="3">
                  <c:v>203.1</c:v>
                </c:pt>
                <c:pt idx="4">
                  <c:v>78.2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04B-49B2-8C15-B6AEC20C527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Projected Sales $M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Sheet1!$A$2:$A$6</c:f>
              <c:strCache>
                <c:ptCount val="5"/>
                <c:pt idx="0">
                  <c:v>Knomatico</c:v>
                </c:pt>
                <c:pt idx="1">
                  <c:v>GeoExis</c:v>
                </c:pt>
                <c:pt idx="2">
                  <c:v>Handia</c:v>
                </c:pt>
                <c:pt idx="3">
                  <c:v>Melius</c:v>
                </c:pt>
                <c:pt idx="4">
                  <c:v>Protoi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218.1</c:v>
                </c:pt>
                <c:pt idx="1">
                  <c:v>473.6</c:v>
                </c:pt>
                <c:pt idx="2">
                  <c:v>110.4</c:v>
                </c:pt>
                <c:pt idx="3">
                  <c:v>221.4</c:v>
                </c:pt>
                <c:pt idx="4">
                  <c:v>87.6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04B-49B2-8C15-B6AEC20C52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shape val="box"/>
        <c:axId val="431143608"/>
        <c:axId val="431141640"/>
        <c:axId val="0"/>
      </c:bar3DChart>
      <c:catAx>
        <c:axId val="431143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1141640"/>
        <c:crosses val="autoZero"/>
        <c:auto val="1"/>
        <c:lblAlgn val="ctr"/>
        <c:lblOffset val="100"/>
        <c:noMultiLvlLbl val="0"/>
      </c:catAx>
      <c:valAx>
        <c:axId val="4311416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11436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l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8C5C2A-F9B1-4E76-AE9D-E2B1825486E0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1A6BA6-2E6B-4A14-8B4B-101796EFEE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30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A4B115-14FA-42B1-A5C1-37B565908435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716DE-AE5F-4E34-B665-34E3C8BC1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179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Show slide while playing walk-in music.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716DE-AE5F-4E34-B665-34E3C8BC1F9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7184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eaLnBrk="1" latinLnBrk="0" hangingPunct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Incredible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speed for PC gamers.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Seamlessly integrates with the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GeoExis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the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Protoi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keep the game “always with you.”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716DE-AE5F-4E34-B665-34E3C8BC1F9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8955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Pronounced: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Pro-toy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716DE-AE5F-4E34-B665-34E3C8BC1F9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096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eaLnBrk="1" latinLnBrk="0" hangingPunct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hub of our “always with you” gaming platform.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Protoi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will bring gaming to the next level. 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716DE-AE5F-4E34-B665-34E3C8BC1F9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1473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eaLnBrk="1" latinLnBrk="0" hangingPunct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Vision Business Value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These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will be our fastest growing product lines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Play at home, or on the road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are changing the game, not following the crowd</a:t>
            </a:r>
            <a:endParaRPr lang="en-US" dirty="0" smtClean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716DE-AE5F-4E34-B665-34E3C8BC1F9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9057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Wait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applause to subside before reading the next product name. Let these really sink in.</a:t>
            </a:r>
            <a:endParaRPr lang="en-US" dirty="0" smtClean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716DE-AE5F-4E34-B665-34E3C8BC1F9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714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Pronounced: No-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mattiko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716DE-AE5F-4E34-B665-34E3C8BC1F9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2028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eaLnBrk="1" latinLnBrk="0" hangingPunct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is our fastest, most powerful tablet PC ever. 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are pushing the market away from the desktop and on to the road.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716DE-AE5F-4E34-B665-34E3C8BC1F9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8598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eaLnBrk="1" latinLnBrk="0" hangingPunct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Integrated gaming platform allows users of our home video game console to begin playing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at home, pause, and then take the game with them.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“Always with you.”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716DE-AE5F-4E34-B665-34E3C8BC1F9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6896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Pronounced: Hand-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-yah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716DE-AE5F-4E34-B665-34E3C8BC1F9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8858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Advancing Web-based TV to deliver the most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immersive home-theatre experience on the market.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716DE-AE5F-4E34-B665-34E3C8BC1F9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9425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Pronounced: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-us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716DE-AE5F-4E34-B665-34E3C8BC1F9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628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215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233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0327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209920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16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08140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9488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377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112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608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384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170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154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Autofit/>
          </a:bodyPr>
          <a:lstStyle>
            <a:lvl1pPr>
              <a:defRPr lang="en-US" sz="4800" b="0" kern="1200" cap="none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152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252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849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927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AB8EA8D-19E3-4F00-BA81-079B0A954638}" type="datetimeFigureOut">
              <a:rPr lang="en-US" smtClean="0"/>
              <a:t>11/3/2015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152400"/>
            <a:ext cx="1912682" cy="490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9671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7023" y="533400"/>
            <a:ext cx="6154713" cy="3124201"/>
          </a:xfr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cap="none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Develetech Industries </a:t>
            </a:r>
            <a:br>
              <a:rPr lang="en-US" cap="none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cap="none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Product Development Vision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45179" y="3276601"/>
            <a:ext cx="2438400" cy="381000"/>
          </a:xfrm>
          <a:noFill/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pPr>
              <a:spcBef>
                <a:spcPct val="0"/>
              </a:spcBef>
            </a:pPr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New Visions Now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1587"/>
          <a:stretch/>
        </p:blipFill>
        <p:spPr bwMode="auto">
          <a:xfrm>
            <a:off x="3128190" y="4114800"/>
            <a:ext cx="2651760" cy="1770754"/>
          </a:xfrm>
          <a:prstGeom prst="rect">
            <a:avLst/>
          </a:prstGeom>
          <a:noFill/>
          <a:ln w="38100">
            <a:solidFill>
              <a:schemeClr val="bg2"/>
            </a:solidFill>
          </a:ln>
          <a:effectLst>
            <a:outerShdw blurRad="50800" dist="38100" dir="2700000" sx="101000" sy="101000" algn="tl" rotWithShape="0">
              <a:prstClr val="black">
                <a:alpha val="9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043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cap="none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Project Name: </a:t>
            </a:r>
            <a:r>
              <a:rPr lang="en-US" sz="4800" cap="none" dirty="0" err="1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Melius</a:t>
            </a:r>
            <a:endParaRPr lang="en-US" sz="4800" cap="none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noFill/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SzPct val="125000"/>
              <a:buFont typeface="Arial" panose="020B0604020202020204" pitchFamily="34" charset="0"/>
            </a:pPr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Laptop PC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24" b="99496" l="10000" r="991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066800"/>
            <a:ext cx="3657600" cy="2420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989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004" y="3727867"/>
            <a:ext cx="1867081" cy="190499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838201"/>
            <a:ext cx="1517008" cy="2057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804" y="3411415"/>
            <a:ext cx="2362200" cy="2537902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5257800" y="1066800"/>
            <a:ext cx="3200400" cy="472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 anchor="t"/>
          <a:lstStyle/>
          <a:p>
            <a:pPr algn="ctr"/>
            <a:r>
              <a:rPr lang="en-US" dirty="0" smtClean="0"/>
              <a:t>Product Features</a:t>
            </a:r>
          </a:p>
          <a:p>
            <a:pPr algn="ctr"/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2.3 GHz Processor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1.5 TB Storage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16 GB RAM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Dedicated HD Graphics  Card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Develetech Integrated Gaming Platform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1280x768 LED-Backlit Display 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802.11n Networking                            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endParaRPr lang="en-US" dirty="0" smtClean="0"/>
          </a:p>
          <a:p>
            <a:pPr algn="ctr"/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9113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cap="none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Project Name: </a:t>
            </a:r>
            <a:r>
              <a:rPr lang="en-US" sz="4800" cap="none" dirty="0" err="1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Protoi</a:t>
            </a:r>
            <a:endParaRPr lang="en-US" sz="4800" cap="none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noFill/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SzPct val="125000"/>
              <a:buFont typeface="Arial" panose="020B0604020202020204" pitchFamily="34" charset="0"/>
            </a:pPr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Gaming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24" b="99496" l="10000" r="991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990600"/>
            <a:ext cx="3657600" cy="2420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9408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806" y="3124200"/>
            <a:ext cx="1876425" cy="251046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4125159"/>
            <a:ext cx="1771650" cy="85557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580" y="249072"/>
            <a:ext cx="904875" cy="2819400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5257800" y="1066800"/>
            <a:ext cx="3200400" cy="472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 anchor="t"/>
          <a:lstStyle/>
          <a:p>
            <a:pPr algn="ctr"/>
            <a:r>
              <a:rPr lang="en-US" dirty="0" smtClean="0"/>
              <a:t>Product Features</a:t>
            </a:r>
          </a:p>
          <a:p>
            <a:pPr algn="ctr"/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Develetech Integrated Gaming Platform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3.2 GHz Quad-Core Processor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1843 GFLOPS, 800MHz GPU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500 GB Storage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4GB Unified Memory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6599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cap="none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Sales Projections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685800" y="990600"/>
          <a:ext cx="7781812" cy="3657598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945453">
                  <a:extLst>
                    <a:ext uri="{9D8B030D-6E8A-4147-A177-3AD203B41FA5}">
                      <a16:colId xmlns:a16="http://schemas.microsoft.com/office/drawing/2014/main" val="2827288234"/>
                    </a:ext>
                  </a:extLst>
                </a:gridCol>
                <a:gridCol w="1945453">
                  <a:extLst>
                    <a:ext uri="{9D8B030D-6E8A-4147-A177-3AD203B41FA5}">
                      <a16:colId xmlns:a16="http://schemas.microsoft.com/office/drawing/2014/main" val="3661039010"/>
                    </a:ext>
                  </a:extLst>
                </a:gridCol>
                <a:gridCol w="1945453">
                  <a:extLst>
                    <a:ext uri="{9D8B030D-6E8A-4147-A177-3AD203B41FA5}">
                      <a16:colId xmlns:a16="http://schemas.microsoft.com/office/drawing/2014/main" val="1756289479"/>
                    </a:ext>
                  </a:extLst>
                </a:gridCol>
                <a:gridCol w="1945453">
                  <a:extLst>
                    <a:ext uri="{9D8B030D-6E8A-4147-A177-3AD203B41FA5}">
                      <a16:colId xmlns:a16="http://schemas.microsoft.com/office/drawing/2014/main" val="2928538266"/>
                    </a:ext>
                  </a:extLst>
                </a:gridCol>
              </a:tblGrid>
              <a:tr h="1225688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Product</a:t>
                      </a:r>
                      <a:endParaRPr lang="en-US" sz="2000"/>
                    </a:p>
                  </a:txBody>
                  <a:tcPr marL="116726" marR="116726" marT="58365" marB="5836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Previous Version Sales $M</a:t>
                      </a:r>
                      <a:endParaRPr lang="en-US" sz="2000"/>
                    </a:p>
                  </a:txBody>
                  <a:tcPr marL="116726" marR="116726" marT="58365" marB="5836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Projected Sales $M</a:t>
                      </a:r>
                      <a:endParaRPr lang="en-US" sz="2000"/>
                    </a:p>
                  </a:txBody>
                  <a:tcPr marL="116726" marR="116726" marT="58365" marB="5836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Over/Under %</a:t>
                      </a:r>
                      <a:endParaRPr lang="en-US" sz="2000"/>
                    </a:p>
                  </a:txBody>
                  <a:tcPr marL="116726" marR="116726" marT="58365" marB="58365" anchor="ctr"/>
                </a:tc>
                <a:extLst>
                  <a:ext uri="{0D108BD9-81ED-4DB2-BD59-A6C34878D82A}">
                    <a16:rowId xmlns:a16="http://schemas.microsoft.com/office/drawing/2014/main" val="4156337248"/>
                  </a:ext>
                </a:extLst>
              </a:tr>
              <a:tr h="486382">
                <a:tc>
                  <a:txBody>
                    <a:bodyPr/>
                    <a:lstStyle/>
                    <a:p>
                      <a:r>
                        <a:rPr lang="en-US" sz="2000" smtClean="0"/>
                        <a:t>Knomatico</a:t>
                      </a:r>
                      <a:endParaRPr lang="en-US" sz="2000"/>
                    </a:p>
                  </a:txBody>
                  <a:tcPr marL="116726" marR="116726" marT="58365" marB="58365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121.2</a:t>
                      </a:r>
                      <a:endParaRPr lang="en-US" sz="2000"/>
                    </a:p>
                  </a:txBody>
                  <a:tcPr marL="116726" marR="116726" marT="58365" marB="58365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218.1</a:t>
                      </a:r>
                      <a:endParaRPr lang="en-US" sz="2000"/>
                    </a:p>
                  </a:txBody>
                  <a:tcPr marL="116726" marR="116726" marT="58365" marB="58365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+80</a:t>
                      </a:r>
                      <a:endParaRPr lang="en-US" sz="2000"/>
                    </a:p>
                  </a:txBody>
                  <a:tcPr marL="116726" marR="116726" marT="58365" marB="58365"/>
                </a:tc>
                <a:extLst>
                  <a:ext uri="{0D108BD9-81ED-4DB2-BD59-A6C34878D82A}">
                    <a16:rowId xmlns:a16="http://schemas.microsoft.com/office/drawing/2014/main" val="3264224655"/>
                  </a:ext>
                </a:extLst>
              </a:tr>
              <a:tr h="486382">
                <a:tc>
                  <a:txBody>
                    <a:bodyPr/>
                    <a:lstStyle/>
                    <a:p>
                      <a:r>
                        <a:rPr lang="en-US" sz="2000" smtClean="0"/>
                        <a:t>GeoExis</a:t>
                      </a:r>
                      <a:endParaRPr lang="en-US" sz="2000"/>
                    </a:p>
                  </a:txBody>
                  <a:tcPr marL="116726" marR="116726" marT="58365" marB="58365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345.7</a:t>
                      </a:r>
                      <a:endParaRPr lang="en-US" sz="2000"/>
                    </a:p>
                  </a:txBody>
                  <a:tcPr marL="116726" marR="116726" marT="58365" marB="58365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473.6</a:t>
                      </a:r>
                      <a:endParaRPr lang="en-US" sz="2000"/>
                    </a:p>
                  </a:txBody>
                  <a:tcPr marL="116726" marR="116726" marT="58365" marB="58365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+37</a:t>
                      </a:r>
                      <a:endParaRPr lang="en-US" sz="2000"/>
                    </a:p>
                  </a:txBody>
                  <a:tcPr marL="116726" marR="116726" marT="58365" marB="58365"/>
                </a:tc>
                <a:extLst>
                  <a:ext uri="{0D108BD9-81ED-4DB2-BD59-A6C34878D82A}">
                    <a16:rowId xmlns:a16="http://schemas.microsoft.com/office/drawing/2014/main" val="2702891492"/>
                  </a:ext>
                </a:extLst>
              </a:tr>
              <a:tr h="486382">
                <a:tc>
                  <a:txBody>
                    <a:bodyPr/>
                    <a:lstStyle/>
                    <a:p>
                      <a:r>
                        <a:rPr lang="en-US" sz="2000" smtClean="0"/>
                        <a:t>Handia</a:t>
                      </a:r>
                      <a:endParaRPr lang="en-US" sz="2000"/>
                    </a:p>
                  </a:txBody>
                  <a:tcPr marL="116726" marR="116726" marT="58365" marB="58365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98.6</a:t>
                      </a:r>
                      <a:endParaRPr lang="en-US" sz="2000"/>
                    </a:p>
                  </a:txBody>
                  <a:tcPr marL="116726" marR="116726" marT="58365" marB="58365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110.4</a:t>
                      </a:r>
                      <a:endParaRPr lang="en-US" sz="2000"/>
                    </a:p>
                  </a:txBody>
                  <a:tcPr marL="116726" marR="116726" marT="58365" marB="58365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+12</a:t>
                      </a:r>
                      <a:endParaRPr lang="en-US" sz="2000"/>
                    </a:p>
                  </a:txBody>
                  <a:tcPr marL="116726" marR="116726" marT="58365" marB="58365"/>
                </a:tc>
                <a:extLst>
                  <a:ext uri="{0D108BD9-81ED-4DB2-BD59-A6C34878D82A}">
                    <a16:rowId xmlns:a16="http://schemas.microsoft.com/office/drawing/2014/main" val="1705034243"/>
                  </a:ext>
                </a:extLst>
              </a:tr>
              <a:tr h="486382">
                <a:tc>
                  <a:txBody>
                    <a:bodyPr/>
                    <a:lstStyle/>
                    <a:p>
                      <a:r>
                        <a:rPr lang="en-US" sz="2000" smtClean="0"/>
                        <a:t>Melius</a:t>
                      </a:r>
                      <a:endParaRPr lang="en-US" sz="2000"/>
                    </a:p>
                  </a:txBody>
                  <a:tcPr marL="116726" marR="116726" marT="58365" marB="58365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203.1</a:t>
                      </a:r>
                      <a:endParaRPr lang="en-US" sz="2000"/>
                    </a:p>
                  </a:txBody>
                  <a:tcPr marL="116726" marR="116726" marT="58365" marB="58365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221.4</a:t>
                      </a:r>
                      <a:endParaRPr lang="en-US" sz="2000"/>
                    </a:p>
                  </a:txBody>
                  <a:tcPr marL="116726" marR="116726" marT="58365" marB="58365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+9</a:t>
                      </a:r>
                      <a:endParaRPr lang="en-US" sz="2000"/>
                    </a:p>
                  </a:txBody>
                  <a:tcPr marL="116726" marR="116726" marT="58365" marB="58365"/>
                </a:tc>
                <a:extLst>
                  <a:ext uri="{0D108BD9-81ED-4DB2-BD59-A6C34878D82A}">
                    <a16:rowId xmlns:a16="http://schemas.microsoft.com/office/drawing/2014/main" val="3822317258"/>
                  </a:ext>
                </a:extLst>
              </a:tr>
              <a:tr h="486382">
                <a:tc>
                  <a:txBody>
                    <a:bodyPr/>
                    <a:lstStyle/>
                    <a:p>
                      <a:r>
                        <a:rPr lang="en-US" sz="2000" smtClean="0"/>
                        <a:t>Protoi</a:t>
                      </a:r>
                      <a:endParaRPr lang="en-US" sz="2000"/>
                    </a:p>
                  </a:txBody>
                  <a:tcPr marL="116726" marR="116726" marT="58365" marB="58365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78.2</a:t>
                      </a:r>
                      <a:endParaRPr lang="en-US" sz="2000"/>
                    </a:p>
                  </a:txBody>
                  <a:tcPr marL="116726" marR="116726" marT="58365" marB="58365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87.6</a:t>
                      </a:r>
                      <a:endParaRPr lang="en-US" sz="2000"/>
                    </a:p>
                  </a:txBody>
                  <a:tcPr marL="116726" marR="116726" marT="58365" marB="58365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+12</a:t>
                      </a:r>
                      <a:endParaRPr lang="en-US" sz="2000"/>
                    </a:p>
                  </a:txBody>
                  <a:tcPr marL="116726" marR="116726" marT="58365" marB="58365"/>
                </a:tc>
                <a:extLst>
                  <a:ext uri="{0D108BD9-81ED-4DB2-BD59-A6C34878D82A}">
                    <a16:rowId xmlns:a16="http://schemas.microsoft.com/office/drawing/2014/main" val="27703691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5198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/>
          <p:cNvGraphicFramePr/>
          <p:nvPr>
            <p:extLst/>
          </p:nvPr>
        </p:nvGraphicFramePr>
        <p:xfrm>
          <a:off x="1524000" y="164592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8219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66800"/>
            <a:ext cx="3563258" cy="1143000"/>
          </a:xfrm>
          <a:noFill/>
          <a:effectLst/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120000"/>
              </a:lnSpc>
              <a:buSzPct val="125000"/>
              <a:buFont typeface="Arial" panose="020B0604020202020204" pitchFamily="34" charset="0"/>
            </a:pPr>
            <a:r>
              <a:rPr lang="en-US" sz="28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New Visions Now</a:t>
            </a:r>
            <a:br>
              <a:rPr lang="en-US" sz="28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en-US" sz="2800" cap="none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981200"/>
            <a:ext cx="7474001" cy="1916824"/>
          </a:xfrm>
          <a:prstGeom prst="rect">
            <a:avLst/>
          </a:prstGeom>
          <a:noFill/>
          <a:effectLst/>
        </p:spPr>
      </p:pic>
    </p:spTree>
    <p:extLst>
      <p:ext uri="{BB962C8B-B14F-4D97-AF65-F5344CB8AC3E}">
        <p14:creationId xmlns:p14="http://schemas.microsoft.com/office/powerpoint/2010/main" val="472646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800" cap="none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Vision Business Value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Increase market share by penetrating further into the growing mobile phone and tablet </a:t>
            </a:r>
            <a:r>
              <a:rPr lang="en-US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PC markets.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Integrate mobile and home gaming platforms – “Always with you.”</a:t>
            </a:r>
          </a:p>
          <a:p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First-to-market “next generation” Web-TV experience.</a:t>
            </a:r>
          </a:p>
          <a:p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2947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ave 11"/>
          <p:cNvSpPr/>
          <p:nvPr/>
        </p:nvSpPr>
        <p:spPr>
          <a:xfrm>
            <a:off x="1097280" y="4953000"/>
            <a:ext cx="3474720" cy="1447800"/>
          </a:xfrm>
          <a:prstGeom prst="wave">
            <a:avLst/>
          </a:prstGeom>
          <a:gradFill rotWithShape="1">
            <a:gsLst>
              <a:gs pos="0">
                <a:srgbClr val="9BBB59">
                  <a:shade val="51000"/>
                  <a:satMod val="130000"/>
                </a:srgbClr>
              </a:gs>
              <a:gs pos="80000">
                <a:srgbClr val="9BBB59">
                  <a:shade val="93000"/>
                  <a:satMod val="130000"/>
                </a:srgbClr>
              </a:gs>
              <a:gs pos="100000">
                <a:srgbClr val="9BBB59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rtlCol="0" anchor="ctr">
            <a:normAutofit lnSpcReduction="1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Handia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210354" cy="744252"/>
          </a:xfrm>
          <a:effectLst/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IN" sz="4800" cap="none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Introducing</a:t>
            </a:r>
            <a:endParaRPr lang="en-IN" sz="4800" cap="none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" name="Wave 12"/>
          <p:cNvSpPr/>
          <p:nvPr/>
        </p:nvSpPr>
        <p:spPr>
          <a:xfrm>
            <a:off x="3657600" y="4343400"/>
            <a:ext cx="3474720" cy="1447800"/>
          </a:xfrm>
          <a:prstGeom prst="wave">
            <a:avLst/>
          </a:prstGeom>
          <a:gradFill rotWithShape="1"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rtlCol="0" anchor="ctr">
            <a:normAutofit lnSpcReduction="1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Protoi</a:t>
            </a:r>
          </a:p>
        </p:txBody>
      </p:sp>
      <p:sp>
        <p:nvSpPr>
          <p:cNvPr id="10" name="Wave 9"/>
          <p:cNvSpPr/>
          <p:nvPr/>
        </p:nvSpPr>
        <p:spPr>
          <a:xfrm>
            <a:off x="1097280" y="3048000"/>
            <a:ext cx="3474720" cy="1447800"/>
          </a:xfrm>
          <a:prstGeom prst="wave">
            <a:avLst/>
          </a:prstGeom>
          <a:gradFill rotWithShape="1">
            <a:gsLst>
              <a:gs pos="0">
                <a:srgbClr val="4BACC6">
                  <a:shade val="51000"/>
                  <a:satMod val="130000"/>
                </a:srgbClr>
              </a:gs>
              <a:gs pos="80000">
                <a:srgbClr val="4BACC6">
                  <a:shade val="93000"/>
                  <a:satMod val="130000"/>
                </a:srgbClr>
              </a:gs>
              <a:gs pos="100000">
                <a:srgbClr val="4BACC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rtlCol="0" anchor="ctr">
            <a:normAutofit lnSpcReduction="1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GeoExis</a:t>
            </a:r>
          </a:p>
        </p:txBody>
      </p:sp>
      <p:sp>
        <p:nvSpPr>
          <p:cNvPr id="11" name="Wave 10"/>
          <p:cNvSpPr/>
          <p:nvPr/>
        </p:nvSpPr>
        <p:spPr>
          <a:xfrm>
            <a:off x="3657600" y="2362200"/>
            <a:ext cx="3474720" cy="1447800"/>
          </a:xfrm>
          <a:prstGeom prst="wave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rtlCol="0" anchor="ctr">
            <a:normAutofit lnSpcReduction="1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Melius</a:t>
            </a:r>
          </a:p>
        </p:txBody>
      </p:sp>
      <p:sp>
        <p:nvSpPr>
          <p:cNvPr id="9" name="Wave 8"/>
          <p:cNvSpPr/>
          <p:nvPr/>
        </p:nvSpPr>
        <p:spPr>
          <a:xfrm>
            <a:off x="1097280" y="1371600"/>
            <a:ext cx="3474720" cy="1447800"/>
          </a:xfrm>
          <a:prstGeom prst="wave">
            <a:avLst/>
          </a:prstGeom>
          <a:gradFill rotWithShape="1">
            <a:gsLst>
              <a:gs pos="0">
                <a:srgbClr val="F79646">
                  <a:shade val="51000"/>
                  <a:satMod val="130000"/>
                </a:srgbClr>
              </a:gs>
              <a:gs pos="80000">
                <a:srgbClr val="F79646">
                  <a:shade val="93000"/>
                  <a:satMod val="130000"/>
                </a:srgbClr>
              </a:gs>
              <a:gs pos="100000">
                <a:srgbClr val="F7964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rtlCol="0" anchor="ctr">
            <a:normAutofit lnSpcReduction="1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Knomatico</a:t>
            </a:r>
          </a:p>
        </p:txBody>
      </p:sp>
    </p:spTree>
    <p:extLst>
      <p:ext uri="{BB962C8B-B14F-4D97-AF65-F5344CB8AC3E}">
        <p14:creationId xmlns:p14="http://schemas.microsoft.com/office/powerpoint/2010/main" val="1359762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 animBg="1"/>
      <p:bldP spid="13" grpId="0" build="p" animBg="1"/>
      <p:bldP spid="10" grpId="0" build="p" animBg="1"/>
      <p:bldP spid="11" grpId="0" build="p" animBg="1"/>
      <p:bldP spid="9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cap="none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Project Name: Knomatico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noFill/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SzPct val="125000"/>
              <a:buFont typeface="Arial" panose="020B0604020202020204" pitchFamily="34" charset="0"/>
            </a:pPr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Tablet PC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24" b="99496" l="10000" r="991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295400"/>
            <a:ext cx="3657600" cy="2420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520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942975" y="228600"/>
            <a:ext cx="3657600" cy="6400800"/>
            <a:chOff x="942975" y="228600"/>
            <a:chExt cx="3067050" cy="5676900"/>
          </a:xfrm>
          <a:scene3d>
            <a:camera prst="perspectiveAbove"/>
            <a:lightRig rig="threePt" dir="t"/>
          </a:scene3d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1400" y="3200400"/>
              <a:ext cx="428625" cy="2695575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2975" y="3200400"/>
              <a:ext cx="1771650" cy="27051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2975" y="228600"/>
              <a:ext cx="1876425" cy="2724150"/>
            </a:xfrm>
            <a:prstGeom prst="rect">
              <a:avLst/>
            </a:prstGeom>
          </p:spPr>
        </p:pic>
      </p:grpSp>
      <p:sp>
        <p:nvSpPr>
          <p:cNvPr id="6" name="Rounded Rectangle 5"/>
          <p:cNvSpPr/>
          <p:nvPr/>
        </p:nvSpPr>
        <p:spPr>
          <a:xfrm>
            <a:off x="5257800" y="1066800"/>
            <a:ext cx="3276600" cy="472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 anchor="t"/>
          <a:lstStyle/>
          <a:p>
            <a:pPr algn="ctr"/>
            <a:r>
              <a:rPr lang="en-US" dirty="0" smtClean="0"/>
              <a:t>Product Features</a:t>
            </a:r>
          </a:p>
          <a:p>
            <a:pPr algn="ctr"/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9</a:t>
            </a:r>
            <a:r>
              <a:rPr lang="en-US" dirty="0" smtClean="0"/>
              <a:t>” Widescreen XGA Display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32 GB Storage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2GB RAM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1.5 GHz Processing</a:t>
            </a: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Wi-Fi/4G Connectivity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18 Hr. Battery Life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19.5 Oz Weight</a:t>
            </a:r>
          </a:p>
          <a:p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797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cap="none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Project Name: GeoExis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noFill/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SzPct val="125000"/>
              <a:buFont typeface="Arial" panose="020B0604020202020204" pitchFamily="34" charset="0"/>
            </a:pPr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Mobile Phone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24" b="99496" l="10000" r="991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066800"/>
            <a:ext cx="3657600" cy="2420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4633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3369469"/>
            <a:ext cx="428625" cy="235743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858" y="3200400"/>
            <a:ext cx="1503884" cy="2705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950" y="228600"/>
            <a:ext cx="1514475" cy="272415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5257800" y="1066800"/>
            <a:ext cx="3352800" cy="472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 anchor="t"/>
          <a:lstStyle/>
          <a:p>
            <a:pPr algn="ctr"/>
            <a:r>
              <a:rPr lang="en-US" dirty="0" smtClean="0"/>
              <a:t>Product Features</a:t>
            </a:r>
          </a:p>
          <a:p>
            <a:pPr algn="ctr"/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Wi-Fi/4G Connectivity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30 Hr. Battery Life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16 GB Storage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1.5 GHz Processing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Develetech Integrated Gaming Platform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4” LCD Screen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16 Megapixel Camera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104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cap="none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Project Name: </a:t>
            </a:r>
            <a:r>
              <a:rPr lang="en-US" sz="4800" cap="none" dirty="0" err="1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Handia</a:t>
            </a:r>
            <a:endParaRPr lang="en-US" sz="4800" cap="none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noFill/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SzPct val="125000"/>
              <a:buFont typeface="Arial" panose="020B0604020202020204" pitchFamily="34" charset="0"/>
            </a:pPr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Flat Screen TV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24" b="99496" l="10000" r="991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143000"/>
            <a:ext cx="3657600" cy="2420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9509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5700" y="3200400"/>
            <a:ext cx="533400" cy="235862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728" y="3200400"/>
            <a:ext cx="972145" cy="2705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01795"/>
            <a:ext cx="2667358" cy="2084095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5257800" y="1066800"/>
            <a:ext cx="3200400" cy="472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 anchor="t"/>
          <a:lstStyle/>
          <a:p>
            <a:pPr algn="ctr"/>
            <a:r>
              <a:rPr lang="en-US" dirty="0" smtClean="0"/>
              <a:t>Product Features</a:t>
            </a:r>
          </a:p>
          <a:p>
            <a:pPr algn="ctr"/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40-72” LED Screens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1080p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240 Hz Refresh Rate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3D Support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Wi-Fi Connectivity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Develetech Next Streaming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6 HDMI Inputs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293598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386</TotalTime>
  <Words>431</Words>
  <Application>Microsoft Office PowerPoint</Application>
  <PresentationFormat>On-screen Show (4:3)</PresentationFormat>
  <Paragraphs>127</Paragraphs>
  <Slides>16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Arial Unicode MS</vt:lpstr>
      <vt:lpstr>Calibri</vt:lpstr>
      <vt:lpstr>Century Gothic</vt:lpstr>
      <vt:lpstr>Wingdings 3</vt:lpstr>
      <vt:lpstr>Slice</vt:lpstr>
      <vt:lpstr>Develetech Industries  Product Development Vision</vt:lpstr>
      <vt:lpstr>Vision Business Value</vt:lpstr>
      <vt:lpstr>Introducing</vt:lpstr>
      <vt:lpstr>Project Name: Knomatico</vt:lpstr>
      <vt:lpstr>PowerPoint Presentation</vt:lpstr>
      <vt:lpstr>Project Name: GeoExis</vt:lpstr>
      <vt:lpstr>PowerPoint Presentation</vt:lpstr>
      <vt:lpstr>Project Name: Handia</vt:lpstr>
      <vt:lpstr>PowerPoint Presentation</vt:lpstr>
      <vt:lpstr>Project Name: Melius</vt:lpstr>
      <vt:lpstr>PowerPoint Presentation</vt:lpstr>
      <vt:lpstr>Project Name: Protoi</vt:lpstr>
      <vt:lpstr>PowerPoint Presentation</vt:lpstr>
      <vt:lpstr>Sales Projections</vt:lpstr>
      <vt:lpstr>PowerPoint Presentation</vt:lpstr>
      <vt:lpstr>New Visions Now </vt:lpstr>
    </vt:vector>
  </TitlesOfParts>
  <Company>elementk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Develetech Ind. Product Vision</dc:title>
  <dc:creator>Tim Barnosky</dc:creator>
  <cp:lastModifiedBy>Admin</cp:lastModifiedBy>
  <cp:revision>48</cp:revision>
  <dcterms:created xsi:type="dcterms:W3CDTF">2012-06-11T13:31:33Z</dcterms:created>
  <dcterms:modified xsi:type="dcterms:W3CDTF">2015-11-03T10:34:14Z</dcterms:modified>
</cp:coreProperties>
</file>