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66" r:id="rId3"/>
    <p:sldId id="27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9" r:id="rId12"/>
    <p:sldId id="270" r:id="rId13"/>
    <p:sldId id="271" r:id="rId14"/>
    <p:sldId id="273" r:id="rId15"/>
    <p:sldId id="275" r:id="rId16"/>
    <p:sldId id="276" r:id="rId17"/>
    <p:sldId id="277" r:id="rId18"/>
    <p:sldId id="274" r:id="rId19"/>
    <p:sldId id="26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818" autoAdjust="0"/>
  </p:normalViewPr>
  <p:slideViewPr>
    <p:cSldViewPr>
      <p:cViewPr varScale="1">
        <p:scale>
          <a:sx n="59" d="100"/>
          <a:sy n="59" d="100"/>
        </p:scale>
        <p:origin x="171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11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091060Data\Adding%20Charts%20to%20Your%20Presentation\Develetech%20Market%20Shar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091060Data\Adding%20Charts%20to%20Your%20Presentation\Develetech%20Market%20Shar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mtClean="0"/>
              <a:t>Sales Projections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gradFill>
          <a:gsLst>
            <a:gs pos="0">
              <a:schemeClr val="accent6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p3d/>
      </c:spPr>
    </c:sideWall>
    <c:backWall>
      <c:thickness val="0"/>
      <c:spPr>
        <a:gradFill>
          <a:gsLst>
            <a:gs pos="0">
              <a:schemeClr val="accent6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Previous Version Sales $M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Sheet1!$A$2:$A$6</c:f>
              <c:strCache>
                <c:ptCount val="5"/>
                <c:pt idx="0">
                  <c:v>Knomatico</c:v>
                </c:pt>
                <c:pt idx="1">
                  <c:v>GeoExis</c:v>
                </c:pt>
                <c:pt idx="2">
                  <c:v>Handia</c:v>
                </c:pt>
                <c:pt idx="3">
                  <c:v>Melius</c:v>
                </c:pt>
                <c:pt idx="4">
                  <c:v>Protoi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121.2</c:v>
                </c:pt>
                <c:pt idx="1">
                  <c:v>345.7</c:v>
                </c:pt>
                <c:pt idx="2">
                  <c:v>98.6</c:v>
                </c:pt>
                <c:pt idx="3">
                  <c:v>203.1</c:v>
                </c:pt>
                <c:pt idx="4">
                  <c:v>78.2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04B-49B2-8C15-B6AEC20C527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Projected Sales $M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Sheet1!$A$2:$A$6</c:f>
              <c:strCache>
                <c:ptCount val="5"/>
                <c:pt idx="0">
                  <c:v>Knomatico</c:v>
                </c:pt>
                <c:pt idx="1">
                  <c:v>GeoExis</c:v>
                </c:pt>
                <c:pt idx="2">
                  <c:v>Handia</c:v>
                </c:pt>
                <c:pt idx="3">
                  <c:v>Melius</c:v>
                </c:pt>
                <c:pt idx="4">
                  <c:v>Protoi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218.1</c:v>
                </c:pt>
                <c:pt idx="1">
                  <c:v>473.6</c:v>
                </c:pt>
                <c:pt idx="2">
                  <c:v>110.4</c:v>
                </c:pt>
                <c:pt idx="3">
                  <c:v>221.4</c:v>
                </c:pt>
                <c:pt idx="4">
                  <c:v>87.6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04B-49B2-8C15-B6AEC20C52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31143608"/>
        <c:axId val="431141640"/>
        <c:axId val="0"/>
      </c:bar3DChart>
      <c:catAx>
        <c:axId val="431143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1141640"/>
        <c:crosses val="autoZero"/>
        <c:auto val="1"/>
        <c:lblAlgn val="ctr"/>
        <c:lblOffset val="100"/>
        <c:noMultiLvlLbl val="0"/>
      </c:catAx>
      <c:valAx>
        <c:axId val="431141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1143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Previous Market Share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FAE1-4568-8256-B9D59B95DF46}"/>
              </c:ext>
            </c:extLst>
          </c:dPt>
          <c:dPt>
            <c:idx val="1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FAE1-4568-8256-B9D59B95DF46}"/>
              </c:ext>
            </c:extLst>
          </c:dPt>
          <c:cat>
            <c:strRef>
              <c:f>Sheet1!$A$1:$A$2</c:f>
              <c:strCache>
                <c:ptCount val="2"/>
                <c:pt idx="0">
                  <c:v>Develetech sales</c:v>
                </c:pt>
                <c:pt idx="1">
                  <c:v>Remaining Market</c:v>
                </c:pt>
              </c:strCache>
            </c:strRef>
          </c:cat>
          <c:val>
            <c:numRef>
              <c:f>Sheet1!$B$1:$B$2</c:f>
              <c:numCache>
                <c:formatCode>General</c:formatCode>
                <c:ptCount val="2"/>
                <c:pt idx="0">
                  <c:v>18.2</c:v>
                </c:pt>
                <c:pt idx="1">
                  <c:v>81.8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AE1-4568-8256-B9D59B95DF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spPr>
    <a:gradFill rotWithShape="1">
      <a:gsLst>
        <a:gs pos="0">
          <a:schemeClr val="dk1">
            <a:tint val="50000"/>
            <a:satMod val="300000"/>
          </a:schemeClr>
        </a:gs>
        <a:gs pos="35000">
          <a:schemeClr val="dk1">
            <a:tint val="37000"/>
            <a:satMod val="300000"/>
          </a:schemeClr>
        </a:gs>
        <a:gs pos="100000">
          <a:schemeClr val="dk1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dk1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1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Projected Market Share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</c:spPr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9F5E-410F-BEF5-1C769960E163}"/>
              </c:ext>
            </c:extLst>
          </c:dPt>
          <c:dPt>
            <c:idx val="1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9F5E-410F-BEF5-1C769960E163}"/>
              </c:ext>
            </c:extLst>
          </c:dPt>
          <c:cat>
            <c:strLit>
              <c:ptCount val="2"/>
              <c:pt idx="0">
                <c:v>Develetech Sales </c:v>
              </c:pt>
              <c:pt idx="1">
                <c:v>Remaining Market</c:v>
              </c:pt>
            </c:strLit>
          </c:cat>
          <c:val>
            <c:numLit>
              <c:formatCode>General</c:formatCode>
              <c:ptCount val="2"/>
              <c:pt idx="0">
                <c:v>22.3</c:v>
              </c:pt>
              <c:pt idx="1">
                <c:v>77.7</c:v>
              </c:pt>
            </c:numLit>
          </c:val>
          <c:extLst>
            <c:ext xmlns:c16="http://schemas.microsoft.com/office/drawing/2014/chart" uri="{C3380CC4-5D6E-409C-BE32-E72D297353CC}">
              <c16:uniqueId val="{00000004-9F5E-410F-BEF5-1C769960E1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spPr>
    <a:gradFill rotWithShape="1">
      <a:gsLst>
        <a:gs pos="0">
          <a:schemeClr val="dk1">
            <a:tint val="50000"/>
            <a:satMod val="300000"/>
          </a:schemeClr>
        </a:gs>
        <a:gs pos="35000">
          <a:schemeClr val="dk1">
            <a:tint val="37000"/>
            <a:satMod val="300000"/>
          </a:schemeClr>
        </a:gs>
        <a:gs pos="100000">
          <a:schemeClr val="dk1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dk1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1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A4B115-14FA-42B1-A5C1-37B565908435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716DE-AE5F-4E34-B665-34E3C8BC1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179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Show slide while playing walk-in music.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9843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latinLnBrk="0" hangingPunct="1"/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Incredible</a:t>
            </a:r>
            <a:r>
              <a:rPr lang="en-US" sz="120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speed for PC gamers.</a:t>
            </a:r>
            <a:endParaRPr lang="en-US" smtClean="0">
              <a:effectLst/>
            </a:endParaRPr>
          </a:p>
          <a:p>
            <a:r>
              <a:rPr lang="en-US" sz="120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Seamlessly integrates with the GeoExis and the Protoi to keep the game “always with you.”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0060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Pronounced:</a:t>
            </a:r>
            <a:r>
              <a:rPr lang="en-US" sz="120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Pro-toy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5955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latinLnBrk="0" hangingPunct="1"/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hub of our “always with you” gaming platform.</a:t>
            </a:r>
            <a:endParaRPr lang="en-US" smtClean="0">
              <a:effectLst/>
            </a:endParaRPr>
          </a:p>
          <a:p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Protoi will bring gaming to the next level.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823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Vision Business Value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mtClean="0"/>
              <a:t>These</a:t>
            </a:r>
            <a:r>
              <a:rPr lang="en-US" baseline="0" smtClean="0"/>
              <a:t> will be our fastest growing product lines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smtClean="0"/>
              <a:t>Play at home, or on the road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smtClean="0"/>
              <a:t>We are changing the game, not following the crowd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684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Wait</a:t>
            </a:r>
            <a:r>
              <a:rPr lang="en-US" baseline="0" smtClean="0"/>
              <a:t> for applause to subside before reading the next product name. Let these really sink in.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7551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Pronounced: No-mattiko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7449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latinLnBrk="0" hangingPunct="1"/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our fastest, most powerful tablet PC ever. </a:t>
            </a:r>
            <a:endParaRPr lang="en-US" smtClean="0">
              <a:effectLst/>
            </a:endParaRPr>
          </a:p>
          <a:p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n-US" sz="120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pushing the market away from the desktop and on to the road.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6685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latinLnBrk="0" hangingPunct="1"/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Integrated gaming platform allows users of our home video game console to begin playing</a:t>
            </a:r>
            <a:r>
              <a:rPr lang="en-US" sz="120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at home, pause, and then take the game with them.</a:t>
            </a:r>
            <a:endParaRPr lang="en-US" smtClean="0">
              <a:effectLst/>
            </a:endParaRPr>
          </a:p>
          <a:p>
            <a:r>
              <a:rPr lang="en-US" sz="120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“Always with you.”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2559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Pronounced: Hand-ee-yah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6511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Advancing Web-based TV to deliver the most</a:t>
            </a:r>
            <a:r>
              <a:rPr lang="en-US" sz="120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immersive home-theatre experience on the market.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4555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Pronounced: Meel-ee-us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16DE-AE5F-4E34-B665-34E3C8BC1F9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650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215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233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032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0992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1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8140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9488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37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112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08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84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170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154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52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252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849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92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AB8EA8D-19E3-4F00-BA81-079B0A95463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75E1473-2ED6-420E-A112-3FF231E61C1E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52400"/>
            <a:ext cx="1912682" cy="49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9671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091060Data\Adding%20Tables%20to%20Your%20Presentation\New%20Visions%20Now%20Contacts.xlsx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9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7023" y="533400"/>
            <a:ext cx="6154713" cy="3124201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cap="none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Develetech Industries </a:t>
            </a:r>
            <a:br>
              <a:rPr lang="en-US" cap="none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cap="none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Product Development Vision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5179" y="3276601"/>
            <a:ext cx="2438400" cy="381000"/>
          </a:xfrm>
          <a:noFill/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>
              <a:spcBef>
                <a:spcPct val="0"/>
              </a:spcBef>
            </a:pPr>
            <a:r>
              <a:rPr lang="en-US" sz="28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New Visions Now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1587"/>
          <a:stretch/>
        </p:blipFill>
        <p:spPr bwMode="auto">
          <a:xfrm>
            <a:off x="3128190" y="4114800"/>
            <a:ext cx="2651760" cy="1770754"/>
          </a:xfrm>
          <a:prstGeom prst="rect">
            <a:avLst/>
          </a:prstGeom>
          <a:noFill/>
          <a:ln w="38100">
            <a:solidFill>
              <a:schemeClr val="bg2"/>
            </a:solidFill>
          </a:ln>
          <a:effectLst>
            <a:outerShdw blurRad="50800" dist="38100" dir="2700000" sx="101000" sy="101000" algn="tl" rotWithShape="0">
              <a:prstClr val="black">
                <a:alpha val="9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43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</a:t>
            </a:r>
            <a:r>
              <a:rPr lang="en-US" sz="4800" cap="none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MELIUS</a:t>
            </a:r>
            <a:endParaRPr lang="en-US" sz="4800" cap="none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Laptop PC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24" b="99496" l="1000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066800"/>
            <a:ext cx="3657600" cy="24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8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004" y="3727867"/>
            <a:ext cx="1867081" cy="19049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838201"/>
            <a:ext cx="1517008" cy="2057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04" y="3411415"/>
            <a:ext cx="2362200" cy="2537902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257800" y="1066800"/>
            <a:ext cx="3200400" cy="472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smtClean="0"/>
              <a:t>Product Features</a:t>
            </a:r>
          </a:p>
          <a:p>
            <a:pPr algn="ctr"/>
            <a:endParaRPr lang="en-US"/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2.3 GHz Processor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1.5 TB Storage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16 GB RAM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Dedicated HD Graphics  Card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Develetech Integrated Gaming Platform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1280x768 LED-Backlit Display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802.11n </a:t>
            </a:r>
            <a:r>
              <a:rPr lang="en-US" err="1" smtClean="0"/>
              <a:t>Netmorking</a:t>
            </a:r>
            <a:r>
              <a:rPr lang="en-US" smtClean="0"/>
              <a:t>                           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mtClean="0"/>
          </a:p>
          <a:p>
            <a:endParaRPr lang="en-US" smtClean="0"/>
          </a:p>
          <a:p>
            <a:pPr algn="ctr"/>
            <a:endParaRPr lang="en-US"/>
          </a:p>
          <a:p>
            <a:pPr marL="285750" indent="-285750">
              <a:buFont typeface="Arial" pitchFamily="34" charset="0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911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</a:t>
            </a:r>
            <a:r>
              <a:rPr lang="en-US" sz="4800" cap="none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PROTOI</a:t>
            </a:r>
            <a:endParaRPr lang="en-US" sz="4800" cap="none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Gaming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24" b="99496" l="1000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90600"/>
            <a:ext cx="3657600" cy="24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940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806" y="3124200"/>
            <a:ext cx="1876425" cy="25104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4125159"/>
            <a:ext cx="1771650" cy="85557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580" y="249072"/>
            <a:ext cx="904875" cy="2819400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5257800" y="1066800"/>
            <a:ext cx="3200400" cy="472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smtClean="0"/>
              <a:t>Product Features</a:t>
            </a:r>
          </a:p>
          <a:p>
            <a:pPr algn="ctr"/>
            <a:endParaRPr lang="en-US"/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Develetech Integrated Gaming Platform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3.2 GHz Quad-Core Processor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1843 GFLOPS, 800MHz GPU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500 GB Storage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4GB Unified Memory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659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cap="none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Sales Projections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470633"/>
              </p:ext>
            </p:extLst>
          </p:nvPr>
        </p:nvGraphicFramePr>
        <p:xfrm>
          <a:off x="685800" y="990600"/>
          <a:ext cx="7781812" cy="3657598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45453">
                  <a:extLst>
                    <a:ext uri="{9D8B030D-6E8A-4147-A177-3AD203B41FA5}">
                      <a16:colId xmlns:a16="http://schemas.microsoft.com/office/drawing/2014/main" val="2827288234"/>
                    </a:ext>
                  </a:extLst>
                </a:gridCol>
                <a:gridCol w="1945453">
                  <a:extLst>
                    <a:ext uri="{9D8B030D-6E8A-4147-A177-3AD203B41FA5}">
                      <a16:colId xmlns:a16="http://schemas.microsoft.com/office/drawing/2014/main" val="3661039010"/>
                    </a:ext>
                  </a:extLst>
                </a:gridCol>
                <a:gridCol w="1945453">
                  <a:extLst>
                    <a:ext uri="{9D8B030D-6E8A-4147-A177-3AD203B41FA5}">
                      <a16:colId xmlns:a16="http://schemas.microsoft.com/office/drawing/2014/main" val="1756289479"/>
                    </a:ext>
                  </a:extLst>
                </a:gridCol>
                <a:gridCol w="1945453">
                  <a:extLst>
                    <a:ext uri="{9D8B030D-6E8A-4147-A177-3AD203B41FA5}">
                      <a16:colId xmlns:a16="http://schemas.microsoft.com/office/drawing/2014/main" val="2928538266"/>
                    </a:ext>
                  </a:extLst>
                </a:gridCol>
              </a:tblGrid>
              <a:tr h="1225688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Product</a:t>
                      </a:r>
                      <a:endParaRPr lang="en-US" sz="2000"/>
                    </a:p>
                  </a:txBody>
                  <a:tcPr marL="116726" marR="116726" marT="58365" marB="5836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Previous Version Sales $M</a:t>
                      </a:r>
                      <a:endParaRPr lang="en-US" sz="2000"/>
                    </a:p>
                  </a:txBody>
                  <a:tcPr marL="116726" marR="116726" marT="58365" marB="5836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Projected Sales $M</a:t>
                      </a:r>
                      <a:endParaRPr lang="en-US" sz="2000"/>
                    </a:p>
                  </a:txBody>
                  <a:tcPr marL="116726" marR="116726" marT="58365" marB="5836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Over/Under %</a:t>
                      </a:r>
                      <a:endParaRPr lang="en-US" sz="2000"/>
                    </a:p>
                  </a:txBody>
                  <a:tcPr marL="116726" marR="116726" marT="58365" marB="58365" anchor="ctr"/>
                </a:tc>
                <a:extLst>
                  <a:ext uri="{0D108BD9-81ED-4DB2-BD59-A6C34878D82A}">
                    <a16:rowId xmlns:a16="http://schemas.microsoft.com/office/drawing/2014/main" val="4156337248"/>
                  </a:ext>
                </a:extLst>
              </a:tr>
              <a:tr h="486382">
                <a:tc>
                  <a:txBody>
                    <a:bodyPr/>
                    <a:lstStyle/>
                    <a:p>
                      <a:r>
                        <a:rPr lang="en-US" sz="2000" smtClean="0"/>
                        <a:t>Knomatico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121.2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218.1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+80</a:t>
                      </a:r>
                      <a:endParaRPr lang="en-US" sz="2000"/>
                    </a:p>
                  </a:txBody>
                  <a:tcPr marL="116726" marR="116726" marT="58365" marB="58365"/>
                </a:tc>
                <a:extLst>
                  <a:ext uri="{0D108BD9-81ED-4DB2-BD59-A6C34878D82A}">
                    <a16:rowId xmlns:a16="http://schemas.microsoft.com/office/drawing/2014/main" val="3264224655"/>
                  </a:ext>
                </a:extLst>
              </a:tr>
              <a:tr h="486382">
                <a:tc>
                  <a:txBody>
                    <a:bodyPr/>
                    <a:lstStyle/>
                    <a:p>
                      <a:r>
                        <a:rPr lang="en-US" sz="2000" smtClean="0"/>
                        <a:t>GeoExis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345.7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473.6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+37</a:t>
                      </a:r>
                      <a:endParaRPr lang="en-US" sz="2000"/>
                    </a:p>
                  </a:txBody>
                  <a:tcPr marL="116726" marR="116726" marT="58365" marB="58365"/>
                </a:tc>
                <a:extLst>
                  <a:ext uri="{0D108BD9-81ED-4DB2-BD59-A6C34878D82A}">
                    <a16:rowId xmlns:a16="http://schemas.microsoft.com/office/drawing/2014/main" val="2702891492"/>
                  </a:ext>
                </a:extLst>
              </a:tr>
              <a:tr h="486382">
                <a:tc>
                  <a:txBody>
                    <a:bodyPr/>
                    <a:lstStyle/>
                    <a:p>
                      <a:r>
                        <a:rPr lang="en-US" sz="2000" smtClean="0"/>
                        <a:t>Handia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98.6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110.4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+12</a:t>
                      </a:r>
                      <a:endParaRPr lang="en-US" sz="2000"/>
                    </a:p>
                  </a:txBody>
                  <a:tcPr marL="116726" marR="116726" marT="58365" marB="58365"/>
                </a:tc>
                <a:extLst>
                  <a:ext uri="{0D108BD9-81ED-4DB2-BD59-A6C34878D82A}">
                    <a16:rowId xmlns:a16="http://schemas.microsoft.com/office/drawing/2014/main" val="1705034243"/>
                  </a:ext>
                </a:extLst>
              </a:tr>
              <a:tr h="486382">
                <a:tc>
                  <a:txBody>
                    <a:bodyPr/>
                    <a:lstStyle/>
                    <a:p>
                      <a:r>
                        <a:rPr lang="en-US" sz="2000" smtClean="0"/>
                        <a:t>Melius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203.1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221.4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+9</a:t>
                      </a:r>
                      <a:endParaRPr lang="en-US" sz="2000"/>
                    </a:p>
                  </a:txBody>
                  <a:tcPr marL="116726" marR="116726" marT="58365" marB="58365"/>
                </a:tc>
                <a:extLst>
                  <a:ext uri="{0D108BD9-81ED-4DB2-BD59-A6C34878D82A}">
                    <a16:rowId xmlns:a16="http://schemas.microsoft.com/office/drawing/2014/main" val="3822317258"/>
                  </a:ext>
                </a:extLst>
              </a:tr>
              <a:tr h="486382">
                <a:tc>
                  <a:txBody>
                    <a:bodyPr/>
                    <a:lstStyle/>
                    <a:p>
                      <a:r>
                        <a:rPr lang="en-US" sz="2000" smtClean="0"/>
                        <a:t>Protoi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78.2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87.6</a:t>
                      </a:r>
                      <a:endParaRPr lang="en-US" sz="2000"/>
                    </a:p>
                  </a:txBody>
                  <a:tcPr marL="116726" marR="116726" marT="58365" marB="58365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+12</a:t>
                      </a:r>
                      <a:endParaRPr lang="en-US" sz="2000"/>
                    </a:p>
                  </a:txBody>
                  <a:tcPr marL="116726" marR="116726" marT="58365" marB="58365"/>
                </a:tc>
                <a:extLst>
                  <a:ext uri="{0D108BD9-81ED-4DB2-BD59-A6C34878D82A}">
                    <a16:rowId xmlns:a16="http://schemas.microsoft.com/office/drawing/2014/main" val="27703691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672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447822968"/>
              </p:ext>
            </p:extLst>
          </p:nvPr>
        </p:nvGraphicFramePr>
        <p:xfrm>
          <a:off x="1524000" y="164592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3999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668406"/>
              </p:ext>
            </p:extLst>
          </p:nvPr>
        </p:nvGraphicFramePr>
        <p:xfrm>
          <a:off x="1262062" y="1366837"/>
          <a:ext cx="6619875" cy="4124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6752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1822459"/>
              </p:ext>
            </p:extLst>
          </p:nvPr>
        </p:nvGraphicFramePr>
        <p:xfrm>
          <a:off x="1257300" y="1328737"/>
          <a:ext cx="6629400" cy="420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144566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cap="none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Who’s Who?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1122051"/>
              </p:ext>
            </p:extLst>
          </p:nvPr>
        </p:nvGraphicFramePr>
        <p:xfrm>
          <a:off x="603250" y="733425"/>
          <a:ext cx="7915275" cy="401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Worksheet" r:id="rId3" imgW="6248378" imgH="3171931" progId="Excel.Sheet.12">
                  <p:link updateAutomatic="1"/>
                </p:oleObj>
              </mc:Choice>
              <mc:Fallback>
                <p:oleObj name="Worksheet" r:id="rId3" imgW="6248378" imgH="3171931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3250" y="733425"/>
                        <a:ext cx="7915275" cy="4017963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7509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6800"/>
            <a:ext cx="3563258" cy="1143000"/>
          </a:xfrm>
          <a:noFill/>
          <a:effectLst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120000"/>
              </a:lnSpc>
              <a:buSzPct val="125000"/>
              <a:buFont typeface="Arial" panose="020B0604020202020204" pitchFamily="34" charset="0"/>
            </a:pPr>
            <a:r>
              <a:rPr lang="en-US" sz="2800" cap="none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New Visions Now</a:t>
            </a:r>
            <a:br>
              <a:rPr lang="en-US" sz="2800" cap="none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en-US" sz="2800" cap="none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981200"/>
            <a:ext cx="7474001" cy="1916824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472646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 cap="none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Vision Business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Increase market share by penetrating further into the growing mobile phone and tablet PC markets.</a:t>
            </a:r>
          </a:p>
          <a:p>
            <a:r>
              <a: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Integrate mobile and home gaming platforms – “Always with you.”</a:t>
            </a:r>
          </a:p>
          <a:p>
            <a:r>
              <a: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First-to-market “next generation” Web-TV experience.</a:t>
            </a:r>
          </a:p>
          <a:p>
            <a:endParaRPr lang="en-US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2947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ave 11"/>
          <p:cNvSpPr/>
          <p:nvPr/>
        </p:nvSpPr>
        <p:spPr>
          <a:xfrm>
            <a:off x="1097280" y="4953000"/>
            <a:ext cx="3474720" cy="1447800"/>
          </a:xfrm>
          <a:prstGeom prst="wave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Handia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210354" cy="744252"/>
          </a:xfrm>
          <a:effectLst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IN" sz="4800" cap="none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Introducing</a:t>
            </a:r>
            <a:endParaRPr lang="en-IN" sz="4800" cap="none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Wave 12"/>
          <p:cNvSpPr/>
          <p:nvPr/>
        </p:nvSpPr>
        <p:spPr>
          <a:xfrm>
            <a:off x="3657600" y="4343400"/>
            <a:ext cx="3474720" cy="1447800"/>
          </a:xfrm>
          <a:prstGeom prst="wave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Protoi</a:t>
            </a:r>
          </a:p>
        </p:txBody>
      </p:sp>
      <p:sp>
        <p:nvSpPr>
          <p:cNvPr id="10" name="Wave 9"/>
          <p:cNvSpPr/>
          <p:nvPr/>
        </p:nvSpPr>
        <p:spPr>
          <a:xfrm>
            <a:off x="1097280" y="3048000"/>
            <a:ext cx="3474720" cy="1447800"/>
          </a:xfrm>
          <a:prstGeom prst="wave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GeoExis</a:t>
            </a:r>
          </a:p>
        </p:txBody>
      </p:sp>
      <p:sp>
        <p:nvSpPr>
          <p:cNvPr id="11" name="Wave 10"/>
          <p:cNvSpPr/>
          <p:nvPr/>
        </p:nvSpPr>
        <p:spPr>
          <a:xfrm>
            <a:off x="3657600" y="2362200"/>
            <a:ext cx="3474720" cy="1447800"/>
          </a:xfrm>
          <a:prstGeom prst="wave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Melius</a:t>
            </a:r>
          </a:p>
        </p:txBody>
      </p:sp>
      <p:sp>
        <p:nvSpPr>
          <p:cNvPr id="9" name="Wave 8"/>
          <p:cNvSpPr/>
          <p:nvPr/>
        </p:nvSpPr>
        <p:spPr>
          <a:xfrm>
            <a:off x="1097280" y="1371600"/>
            <a:ext cx="3474720" cy="1447800"/>
          </a:xfrm>
          <a:prstGeom prst="wave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 anchor="ctr">
            <a:normAutofit lnSpcReduction="1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Knomatico</a:t>
            </a:r>
          </a:p>
        </p:txBody>
      </p:sp>
    </p:spTree>
    <p:extLst>
      <p:ext uri="{BB962C8B-B14F-4D97-AF65-F5344CB8AC3E}">
        <p14:creationId xmlns:p14="http://schemas.microsoft.com/office/powerpoint/2010/main" val="135976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nimBg="1"/>
      <p:bldP spid="13" grpId="0" build="p" animBg="1"/>
      <p:bldP spid="10" grpId="0" build="p" animBg="1"/>
      <p:bldP spid="11" grpId="0" build="p" animBg="1"/>
      <p:bldP spid="9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</a:t>
            </a:r>
            <a:r>
              <a:rPr lang="en-US" sz="4800" cap="none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KNOMATICO</a:t>
            </a:r>
            <a:endParaRPr lang="en-US" sz="4800" cap="none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Tablet PC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24" b="99496" l="1000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95400"/>
            <a:ext cx="3657600" cy="24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520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42975" y="228600"/>
            <a:ext cx="3657600" cy="6400800"/>
            <a:chOff x="942975" y="228600"/>
            <a:chExt cx="3067050" cy="5676900"/>
          </a:xfrm>
          <a:scene3d>
            <a:camera prst="perspectiveAbove"/>
            <a:lightRig rig="threePt" dir="t"/>
          </a:scene3d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3200400"/>
              <a:ext cx="428625" cy="2695575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2975" y="3200400"/>
              <a:ext cx="1771650" cy="27051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2975" y="228600"/>
              <a:ext cx="1876425" cy="2724150"/>
            </a:xfrm>
            <a:prstGeom prst="rect">
              <a:avLst/>
            </a:prstGeom>
          </p:spPr>
        </p:pic>
      </p:grpSp>
      <p:sp>
        <p:nvSpPr>
          <p:cNvPr id="6" name="Rounded Rectangle 5"/>
          <p:cNvSpPr/>
          <p:nvPr/>
        </p:nvSpPr>
        <p:spPr>
          <a:xfrm>
            <a:off x="5257800" y="1066800"/>
            <a:ext cx="3276600" cy="472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smtClean="0"/>
              <a:t>Product Features</a:t>
            </a:r>
          </a:p>
          <a:p>
            <a:pPr algn="ctr"/>
            <a:endParaRPr lang="en-US"/>
          </a:p>
          <a:p>
            <a:pPr marL="285750" indent="-285750">
              <a:buFont typeface="Arial" pitchFamily="34" charset="0"/>
              <a:buChar char="•"/>
            </a:pPr>
            <a:r>
              <a:rPr lang="en-US"/>
              <a:t>9</a:t>
            </a:r>
            <a:r>
              <a:rPr lang="en-US" smtClean="0"/>
              <a:t>” Widescreen XGA Display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32 GB Storage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2GB RAM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1.5 GHz Processing</a:t>
            </a:r>
            <a:endParaRPr lang="en-US"/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Wi-Fi/4G Connectivity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18 Hr. Battery Life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19.5 Oz Weight</a:t>
            </a:r>
          </a:p>
          <a:p>
            <a:endParaRPr lang="en-US" smtClean="0"/>
          </a:p>
          <a:p>
            <a:pPr marL="285750" indent="-285750">
              <a:buFont typeface="Arial" pitchFamily="34" charset="0"/>
              <a:buChar char="•"/>
            </a:pPr>
            <a:endParaRPr lang="en-US" smtClean="0"/>
          </a:p>
          <a:p>
            <a:pPr marL="285750" indent="-285750">
              <a:buFont typeface="Arial" pitchFamily="34" charset="0"/>
              <a:buChar char="•"/>
            </a:pPr>
            <a:endParaRPr lang="en-US" smtClean="0"/>
          </a:p>
          <a:p>
            <a:pPr marL="285750" indent="-285750">
              <a:buFont typeface="Arial" pitchFamily="34" charset="0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797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</a:t>
            </a:r>
            <a:r>
              <a:rPr lang="en-US" sz="4800" cap="none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GEOEXIS</a:t>
            </a:r>
            <a:endParaRPr lang="en-US" sz="4800" cap="none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Mobile Phone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24" b="99496" l="1000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066800"/>
            <a:ext cx="3657600" cy="24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463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369469"/>
            <a:ext cx="428625" cy="23574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858" y="3200400"/>
            <a:ext cx="1503884" cy="2705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950" y="228600"/>
            <a:ext cx="1514475" cy="272415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257800" y="1066800"/>
            <a:ext cx="3352800" cy="472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smtClean="0"/>
              <a:t>Product Features</a:t>
            </a:r>
          </a:p>
          <a:p>
            <a:pPr algn="ctr"/>
            <a:endParaRPr lang="en-US"/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Wi-Fi/4G Connectivity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30 Hr. Battery Life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16 GB Storage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1.5 GHz Processing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Develetech Integrated </a:t>
            </a:r>
            <a:r>
              <a:rPr lang="en-US" err="1" smtClean="0"/>
              <a:t>Galming</a:t>
            </a:r>
            <a:r>
              <a:rPr lang="en-US" smtClean="0"/>
              <a:t> Platform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4” LCD Screen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16 Megapixel Camera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104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cap="none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 Name: </a:t>
            </a:r>
            <a:r>
              <a:rPr lang="en-US" sz="4800" cap="none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HANDIA</a:t>
            </a:r>
            <a:endParaRPr lang="en-US" sz="4800" cap="none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SzPct val="125000"/>
              <a:buFont typeface="Arial" panose="020B0604020202020204" pitchFamily="34" charset="0"/>
            </a:pPr>
            <a:r>
              <a:rPr lang="en-US" sz="28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Flat Screen TV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24" b="99496" l="1000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43000"/>
            <a:ext cx="3657600" cy="24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950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700" y="3200400"/>
            <a:ext cx="533400" cy="23586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728" y="3200400"/>
            <a:ext cx="972145" cy="2705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01795"/>
            <a:ext cx="2667358" cy="208409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257800" y="1066800"/>
            <a:ext cx="3200400" cy="472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/>
          <a:lstStyle/>
          <a:p>
            <a:pPr algn="ctr"/>
            <a:r>
              <a:rPr lang="en-US" smtClean="0"/>
              <a:t>Product Features</a:t>
            </a:r>
          </a:p>
          <a:p>
            <a:pPr algn="ctr"/>
            <a:endParaRPr lang="en-US"/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40-72” LED Screens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1080p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240 Hz Refresh Rate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3D Support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Wi-Fi Connectivity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Develetech Next Streaming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6 HDMI Inputs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293598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453</TotalTime>
  <Words>440</Words>
  <Application>Microsoft Office PowerPoint</Application>
  <PresentationFormat>On-screen Show (4:3)</PresentationFormat>
  <Paragraphs>130</Paragraphs>
  <Slides>19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Arial Unicode MS</vt:lpstr>
      <vt:lpstr>Calibri</vt:lpstr>
      <vt:lpstr>Century Gothic</vt:lpstr>
      <vt:lpstr>Wingdings 3</vt:lpstr>
      <vt:lpstr>Slice</vt:lpstr>
      <vt:lpstr>C:\091060Data\Adding Tables to Your Presentation\New Visions Now Contacts.xlsx</vt:lpstr>
      <vt:lpstr>Develetech Industries  Product Development Vision</vt:lpstr>
      <vt:lpstr>Vision Business Value</vt:lpstr>
      <vt:lpstr>Introducing</vt:lpstr>
      <vt:lpstr>Project Name: KNOMATICO</vt:lpstr>
      <vt:lpstr>PowerPoint Presentation</vt:lpstr>
      <vt:lpstr>Project Name: GEOEXIS</vt:lpstr>
      <vt:lpstr>PowerPoint Presentation</vt:lpstr>
      <vt:lpstr>Project Name: HANDIA</vt:lpstr>
      <vt:lpstr>PowerPoint Presentation</vt:lpstr>
      <vt:lpstr>Project Name: MELIUS</vt:lpstr>
      <vt:lpstr>PowerPoint Presentation</vt:lpstr>
      <vt:lpstr>Project Name: PROTOI</vt:lpstr>
      <vt:lpstr>PowerPoint Presentation</vt:lpstr>
      <vt:lpstr>Sales Projections</vt:lpstr>
      <vt:lpstr>PowerPoint Presentation</vt:lpstr>
      <vt:lpstr>PowerPoint Presentation</vt:lpstr>
      <vt:lpstr>PowerPoint Presentation</vt:lpstr>
      <vt:lpstr>Who’s Who?</vt:lpstr>
      <vt:lpstr>New Visions Now 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Develetech Ind. Product Vision</dc:title>
  <dc:creator>Tim Barnosky</dc:creator>
  <cp:lastModifiedBy>Admin</cp:lastModifiedBy>
  <cp:revision>69</cp:revision>
  <dcterms:created xsi:type="dcterms:W3CDTF">2012-06-11T13:31:33Z</dcterms:created>
  <dcterms:modified xsi:type="dcterms:W3CDTF">2015-12-07T11:32:58Z</dcterms:modified>
</cp:coreProperties>
</file>