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0" r:id="rId1"/>
  </p:sldMasterIdLst>
  <p:notesMasterIdLst>
    <p:notesMasterId r:id="rId9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xmlns:mc="http://schemas.openxmlformats.org/markup-compatibility/2006" xmlns:a14="http://schemas.microsoft.com/office/drawing/2010/main" val="FF0000" mc:Ignorable="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620"/>
    <p:restoredTop sz="94660"/>
  </p:normalViewPr>
  <p:slideViewPr>
    <p:cSldViewPr>
      <p:cViewPr>
        <p:scale>
          <a:sx n="107" d="100"/>
          <a:sy n="107" d="100"/>
        </p:scale>
        <p:origin x="-84" y="-13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rtlCol="0"/>
          <a:lstStyle>
            <a:lvl1pPr algn="r">
              <a:defRPr sz="1200"/>
            </a:lvl1pPr>
          </a:lstStyle>
          <a:p>
            <a:fld id="{6645BE62-B8CB-4257-A316-3067C8A14DA3}" type="datetimeFigureOut">
              <a:rPr lang="en-US" smtClean="0"/>
              <a:pPr/>
              <a:t>2/12/2010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rtlCol="0" anchor="b"/>
          <a:lstStyle>
            <a:lvl1pPr algn="r">
              <a:defRPr sz="1200"/>
            </a:lvl1pPr>
          </a:lstStyle>
          <a:p>
            <a:fld id="{A5360DCE-AAB0-4AF3-B5BC-49D134A72BB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309356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rtl="0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rtl="0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rtl="0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rtl="0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rtl="0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4400" y="2516624"/>
            <a:ext cx="7315200" cy="2595025"/>
          </a:xfrm>
        </p:spPr>
        <p:txBody>
          <a:bodyPr>
            <a:normAutofit/>
          </a:bodyPr>
          <a:lstStyle>
            <a:lvl1pPr>
              <a:defRPr sz="48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14400" y="5166530"/>
            <a:ext cx="7315200" cy="1144632"/>
          </a:xfrm>
        </p:spPr>
        <p:txBody>
          <a:bodyPr>
            <a:normAutofit/>
          </a:bodyPr>
          <a:lstStyle>
            <a:lvl1pPr marL="0" indent="0" algn="l">
              <a:buNone/>
              <a:defRPr sz="2200"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A7B9BC-F5F6-4D19-8BBF-9D0A0E86F09E}" type="datetime2">
              <a:rPr lang="en-US" smtClean="0"/>
              <a:pPr/>
              <a:t>Friday, February 12, 2010</a:t>
            </a:fld>
            <a:endParaRPr lang="en-US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7126DD24-2DB4-4BEA-B758-2EA4C017DE77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87B3AD-73D2-4647-8923-38329530F413}" type="datetime2">
              <a:rPr lang="en-US" smtClean="0"/>
              <a:pPr/>
              <a:t>Friday, February 12, 2010</a:t>
            </a:fld>
            <a:endParaRPr lang="en-US" dirty="0">
              <a:solidFill>
                <a:schemeClr val="tx2">
                  <a:shade val="90000"/>
                </a:scheme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l"/>
            <a:endParaRPr lang="en-US" dirty="0">
              <a:solidFill>
                <a:schemeClr val="tx2">
                  <a:shade val="90000"/>
                </a:scheme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26DD24-2DB4-4BEA-B758-2EA4C017DE77}" type="slidenum">
              <a:rPr lang="en-US" smtClean="0">
                <a:solidFill>
                  <a:schemeClr val="tx2">
                    <a:shade val="90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tx2">
                  <a:shade val="90000"/>
                </a:schemeClr>
              </a:solidFill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248400" y="1826709"/>
            <a:ext cx="1492499" cy="4484454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54524" y="1826709"/>
            <a:ext cx="5241476" cy="4484454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87B3AD-73D2-4647-8923-38329530F413}" type="datetime2">
              <a:rPr lang="en-US" smtClean="0"/>
              <a:pPr/>
              <a:t>Friday, February 12, 2010</a:t>
            </a:fld>
            <a:endParaRPr lang="en-US" dirty="0">
              <a:solidFill>
                <a:schemeClr val="tx2">
                  <a:shade val="90000"/>
                </a:scheme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l"/>
            <a:endParaRPr lang="en-US" dirty="0">
              <a:solidFill>
                <a:schemeClr val="tx2">
                  <a:shade val="90000"/>
                </a:scheme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26DD24-2DB4-4BEA-B758-2EA4C017DE77}" type="slidenum">
              <a:rPr lang="en-US" smtClean="0">
                <a:solidFill>
                  <a:schemeClr val="tx2">
                    <a:shade val="90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tx2">
                  <a:shade val="90000"/>
                </a:schemeClr>
              </a:solidFill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419299-12E3-4CBF-97B5-0C82A9E31BAC}" type="datetime2">
              <a:rPr lang="en-US" smtClean="0"/>
              <a:pPr/>
              <a:t>Friday, February 12, 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B7C8E1-C44C-4F7C-ADBA-5BF0A430055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5017572"/>
            <a:ext cx="7315200" cy="1293592"/>
          </a:xfrm>
        </p:spPr>
        <p:txBody>
          <a:bodyPr anchor="t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14400" y="3865097"/>
            <a:ext cx="7315200" cy="1098439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E43A2A-2521-4F9C-A9E4-E009A8E66F8C}" type="datetime2">
              <a:rPr lang="en-US" smtClean="0"/>
              <a:pPr/>
              <a:t>Friday, February 12, 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B7C8E1-C44C-4F7C-ADBA-5BF0A430055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EEFAE4-2EE5-4B9C-A5FA-59EDBA75B4C8}" type="datetime2">
              <a:rPr lang="en-US" smtClean="0"/>
              <a:pPr/>
              <a:t>Friday, February 12, 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B7C8E1-C44C-4F7C-ADBA-5BF0A430055D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Title 8"/>
          <p:cNvSpPr>
            <a:spLocks noGrp="1"/>
          </p:cNvSpPr>
          <p:nvPr>
            <p:ph type="title"/>
          </p:nvPr>
        </p:nvSpPr>
        <p:spPr>
          <a:xfrm>
            <a:off x="914400" y="1544715"/>
            <a:ext cx="7315200" cy="115409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3"/>
          </p:nvPr>
        </p:nvSpPr>
        <p:spPr>
          <a:xfrm>
            <a:off x="914400" y="2743200"/>
            <a:ext cx="3566160" cy="359359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81728" y="2743200"/>
            <a:ext cx="3566160" cy="3595687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16348" y="2743200"/>
            <a:ext cx="3364992" cy="621792"/>
          </a:xfrm>
        </p:spPr>
        <p:txBody>
          <a:bodyPr anchor="b">
            <a:noAutofit/>
          </a:bodyPr>
          <a:lstStyle>
            <a:lvl1pPr marL="0" indent="0">
              <a:buNone/>
              <a:defRPr sz="2000" b="1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885144" y="2743200"/>
            <a:ext cx="3362062" cy="621792"/>
          </a:xfrm>
        </p:spPr>
        <p:txBody>
          <a:bodyPr anchor="b">
            <a:noAutofit/>
          </a:bodyPr>
          <a:lstStyle>
            <a:lvl1pPr marL="0" indent="0">
              <a:buNone/>
              <a:defRPr sz="2000" b="1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97624E-0E04-406C-92B9-B5F2A860E0D9}" type="datetime2">
              <a:rPr lang="en-US" smtClean="0"/>
              <a:pPr/>
              <a:t>Friday, February 12, 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B7C8E1-C44C-4F7C-ADBA-5BF0A430055D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914400" y="1544715"/>
            <a:ext cx="7315200" cy="115409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3"/>
          </p:nvPr>
        </p:nvSpPr>
        <p:spPr>
          <a:xfrm>
            <a:off x="914400" y="3383280"/>
            <a:ext cx="3566160" cy="295351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3" name="Content Placeholder 12"/>
          <p:cNvSpPr>
            <a:spLocks noGrp="1"/>
          </p:cNvSpPr>
          <p:nvPr>
            <p:ph sz="quarter" idx="14"/>
          </p:nvPr>
        </p:nvSpPr>
        <p:spPr>
          <a:xfrm>
            <a:off x="4681727" y="3383280"/>
            <a:ext cx="3566160" cy="295351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5BEE41-B0EA-45C1-9596-572CC27393D6}" type="datetime2">
              <a:rPr lang="en-US" smtClean="0"/>
              <a:pPr/>
              <a:t>Friday, February 12, 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B7C8E1-C44C-4F7C-ADBA-5BF0A430055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17704C-ED83-4E06-990B-9DF59A59C072}" type="datetime2">
              <a:rPr lang="en-US" smtClean="0"/>
              <a:pPr/>
              <a:t>Friday, February 12, 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B7C8E1-C44C-4F7C-ADBA-5BF0A430055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1825362"/>
            <a:ext cx="2950936" cy="2173015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021752" y="1826709"/>
            <a:ext cx="4207848" cy="4476614"/>
          </a:xfrm>
        </p:spPr>
        <p:txBody>
          <a:bodyPr anchor="ctr"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4400" y="4061095"/>
            <a:ext cx="2950936" cy="22453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90B735-782C-40E5-A97C-00F83637B117}" type="datetime2">
              <a:rPr lang="en-US" smtClean="0"/>
              <a:pPr/>
              <a:t>Friday, February 12, 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B7C8E1-C44C-4F7C-ADBA-5BF0A430055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1828800"/>
            <a:ext cx="2953512" cy="2176272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191000" y="2286000"/>
            <a:ext cx="4038600" cy="3352800"/>
          </a:xfrm>
          <a:solidFill>
            <a:schemeClr val="accent2"/>
          </a:solidFill>
          <a:ln w="12700">
            <a:noFill/>
          </a:ln>
          <a:effectLst>
            <a:reflection blurRad="12700" stA="30000" endPos="30000" dist="31750" dir="5400000" sy="-100000" algn="bl" rotWithShape="0"/>
          </a:effectLst>
          <a:scene3d>
            <a:camera prst="perspectiveRight" fov="2700000">
              <a:rot lat="240000" lon="900000" rev="0"/>
            </a:camera>
            <a:lightRig rig="threePt" dir="t">
              <a:rot lat="0" lon="0" rev="2700000"/>
            </a:lightRig>
          </a:scene3d>
          <a:sp3d/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4400" y="4059936"/>
            <a:ext cx="2953512" cy="2249424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F23B46-1C77-4F06-B7D3-8CBC7F52DE48}" type="datetime2">
              <a:rPr lang="en-US" smtClean="0"/>
              <a:pPr/>
              <a:t>Friday, February 12, 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B7C8E1-C44C-4F7C-ADBA-5BF0A430055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8435268" y="573807"/>
            <a:ext cx="86236" cy="572316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8569419" y="573807"/>
            <a:ext cx="576072" cy="572316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914400" y="1544715"/>
            <a:ext cx="7315200" cy="115409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14400" y="2769833"/>
            <a:ext cx="7315200" cy="353952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007690" y="548797"/>
            <a:ext cx="1189132" cy="29791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alpha val="50000"/>
                  </a:schemeClr>
                </a:solidFill>
              </a:defRPr>
            </a:lvl1pPr>
          </a:lstStyle>
          <a:p>
            <a:fld id="{2F87B3AD-73D2-4647-8923-38329530F413}" type="datetime2">
              <a:rPr lang="en-US" smtClean="0"/>
              <a:pPr/>
              <a:t>Friday, February 12, 2010</a:t>
            </a:fld>
            <a:endParaRPr lang="en-US" dirty="0">
              <a:solidFill>
                <a:schemeClr val="tx2">
                  <a:shade val="90000"/>
                </a:scheme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314415" y="548797"/>
            <a:ext cx="941203" cy="30175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/>
                </a:solidFill>
              </a:defRPr>
            </a:lvl1pPr>
          </a:lstStyle>
          <a:p>
            <a:fld id="{7126DD24-2DB4-4BEA-B758-2EA4C017DE77}" type="slidenum">
              <a:rPr lang="en-US" smtClean="0">
                <a:solidFill>
                  <a:schemeClr val="tx2">
                    <a:shade val="90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tx2">
                  <a:shade val="90000"/>
                </a:scheme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008688" y="855956"/>
            <a:ext cx="2246489" cy="301227"/>
          </a:xfrm>
          <a:prstGeom prst="rect">
            <a:avLst/>
          </a:prstGeom>
        </p:spPr>
        <p:txBody>
          <a:bodyPr vert="horz" lIns="91440" tIns="0" rIns="91440" bIns="45720" rtlCol="0" anchor="t"/>
          <a:lstStyle>
            <a:lvl1pPr algn="l">
              <a:defRPr sz="1000">
                <a:solidFill>
                  <a:schemeClr val="tx1"/>
                </a:solidFill>
              </a:defRPr>
            </a:lvl1pPr>
          </a:lstStyle>
          <a:p>
            <a:pPr algn="l"/>
            <a:endParaRPr lang="en-US" dirty="0">
              <a:solidFill>
                <a:schemeClr val="tx2">
                  <a:shade val="90000"/>
                </a:schemeClr>
              </a:solidFill>
            </a:endParaRPr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71" r:id="rId1"/>
    <p:sldLayoutId id="2147483672" r:id="rId2"/>
    <p:sldLayoutId id="2147483673" r:id="rId3"/>
    <p:sldLayoutId id="2147483674" r:id="rId4"/>
    <p:sldLayoutId id="2147483675" r:id="rId5"/>
    <p:sldLayoutId id="2147483676" r:id="rId6"/>
    <p:sldLayoutId id="2147483677" r:id="rId7"/>
    <p:sldLayoutId id="2147483678" r:id="rId8"/>
    <p:sldLayoutId id="2147483679" r:id="rId9"/>
    <p:sldLayoutId id="2147483680" r:id="rId10"/>
    <p:sldLayoutId id="2147483681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4000" kern="1200">
          <a:solidFill>
            <a:schemeClr val="tx2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28600" indent="-182880" algn="l" defTabSz="914400" rtl="0" eaLnBrk="1" latinLnBrk="0" hangingPunct="1">
        <a:spcBef>
          <a:spcPct val="20000"/>
        </a:spcBef>
        <a:buClr>
          <a:schemeClr val="tx2"/>
        </a:buClr>
        <a:buFont typeface="Wingdings" charset="2"/>
        <a:buChar char="§"/>
        <a:defRPr sz="2000" kern="1200">
          <a:solidFill>
            <a:schemeClr val="tx1"/>
          </a:solidFill>
          <a:latin typeface="+mn-lt"/>
          <a:ea typeface="+mn-ea"/>
          <a:cs typeface="+mn-cs"/>
        </a:defRPr>
      </a:lvl1pPr>
      <a:lvl2pPr marL="502920" indent="-182880" algn="l" defTabSz="914400" rtl="0" eaLnBrk="1" latinLnBrk="0" hangingPunct="1">
        <a:spcBef>
          <a:spcPct val="20000"/>
        </a:spcBef>
        <a:buClr>
          <a:schemeClr val="tx2"/>
        </a:buClr>
        <a:buFont typeface="Wingdings" charset="2"/>
        <a:buChar char="§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indent="-182880" algn="l" defTabSz="914400" rtl="0" eaLnBrk="1" latinLnBrk="0" hangingPunct="1">
        <a:spcBef>
          <a:spcPct val="20000"/>
        </a:spcBef>
        <a:buClr>
          <a:schemeClr val="tx2"/>
        </a:buClr>
        <a:buFont typeface="Wingdings" charset="2"/>
        <a:buChar char="§"/>
        <a:defRPr sz="1600" kern="1200">
          <a:solidFill>
            <a:schemeClr val="tx1"/>
          </a:solidFill>
          <a:latin typeface="+mn-lt"/>
          <a:ea typeface="+mn-ea"/>
          <a:cs typeface="+mn-cs"/>
        </a:defRPr>
      </a:lvl3pPr>
      <a:lvl4pPr marL="914400" indent="-182880" algn="l" defTabSz="914400" rtl="0" eaLnBrk="1" latinLnBrk="0" hangingPunct="1">
        <a:spcBef>
          <a:spcPct val="20000"/>
        </a:spcBef>
        <a:buClr>
          <a:schemeClr val="tx2"/>
        </a:buClr>
        <a:buFont typeface="Wingdings" charset="2"/>
        <a:buChar char="§"/>
        <a:defRPr sz="1400" kern="1200">
          <a:solidFill>
            <a:schemeClr val="tx1"/>
          </a:solidFill>
          <a:latin typeface="+mn-lt"/>
          <a:ea typeface="+mn-ea"/>
          <a:cs typeface="+mn-cs"/>
        </a:defRPr>
      </a:lvl4pPr>
      <a:lvl5pPr marL="1143000" indent="-182880" algn="l" defTabSz="914400" rtl="0" eaLnBrk="1" latinLnBrk="0" hangingPunct="1">
        <a:spcBef>
          <a:spcPct val="20000"/>
        </a:spcBef>
        <a:buClr>
          <a:schemeClr val="tx2"/>
        </a:buClr>
        <a:buFont typeface="Wingdings" charset="2"/>
        <a:buChar char="§"/>
        <a:defRPr sz="1400" kern="1200">
          <a:solidFill>
            <a:schemeClr val="tx1"/>
          </a:solidFill>
          <a:latin typeface="+mn-lt"/>
          <a:ea typeface="+mn-ea"/>
          <a:cs typeface="+mn-cs"/>
        </a:defRPr>
      </a:lvl5pPr>
      <a:lvl6pPr marL="1371600" indent="-182880" algn="l" defTabSz="914400" rtl="0" eaLnBrk="1" latinLnBrk="0" hangingPunct="1">
        <a:spcBef>
          <a:spcPct val="20000"/>
        </a:spcBef>
        <a:buClr>
          <a:schemeClr val="tx2"/>
        </a:buClr>
        <a:buFont typeface="Wingdings" pitchFamily="2" charset="2"/>
        <a:buChar char="§"/>
        <a:defRPr sz="1400" kern="1200">
          <a:solidFill>
            <a:schemeClr val="tx1"/>
          </a:solidFill>
          <a:latin typeface="+mn-lt"/>
          <a:ea typeface="+mn-ea"/>
          <a:cs typeface="+mn-cs"/>
        </a:defRPr>
      </a:lvl6pPr>
      <a:lvl7pPr marL="1600200" indent="-182880" algn="l" defTabSz="914400" rtl="0" eaLnBrk="1" latinLnBrk="0" hangingPunct="1">
        <a:spcBef>
          <a:spcPct val="20000"/>
        </a:spcBef>
        <a:buClr>
          <a:schemeClr val="tx2"/>
        </a:buClr>
        <a:buFont typeface="Wingdings" pitchFamily="2" charset="2"/>
        <a:buChar char="§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1828800" indent="-182880" algn="l" defTabSz="914400" rtl="0" eaLnBrk="1" latinLnBrk="0" hangingPunct="1">
        <a:spcBef>
          <a:spcPct val="20000"/>
        </a:spcBef>
        <a:buClr>
          <a:schemeClr val="tx2"/>
        </a:buClr>
        <a:buFont typeface="Wingdings" pitchFamily="2" charset="2"/>
        <a:buChar char="§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057400" indent="-182880" algn="l" defTabSz="914400" rtl="0" eaLnBrk="1" latinLnBrk="0" hangingPunct="1">
        <a:spcBef>
          <a:spcPct val="20000"/>
        </a:spcBef>
        <a:buClr>
          <a:schemeClr val="tx2"/>
        </a:buClr>
        <a:buFont typeface="Wingdings" pitchFamily="2" charset="2"/>
        <a:buChar char="§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Outlander Spices</a:t>
            </a:r>
            <a:endParaRPr lang="en-US" dirty="0"/>
          </a:p>
        </p:txBody>
      </p:sp>
      <p:sp>
        <p:nvSpPr>
          <p:cNvPr id="3" name="Rectang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Exotic Spices and Gourmet Foods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Saffron</a:t>
            </a:r>
            <a:endParaRPr lang="en-US" dirty="0"/>
          </a:p>
        </p:txBody>
      </p:sp>
      <p:sp>
        <p:nvSpPr>
          <p:cNvPr id="3" name="Rectangl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It’s a regal spice of matchless aroma</a:t>
            </a:r>
          </a:p>
          <a:p>
            <a:r>
              <a:rPr lang="en-US" dirty="0" smtClean="0"/>
              <a:t>The most expensive in the </a:t>
            </a:r>
            <a:r>
              <a:rPr lang="en-US" dirty="0" err="1" smtClean="0"/>
              <a:t>wrld</a:t>
            </a:r>
            <a:r>
              <a:rPr lang="en-US" dirty="0" smtClean="0"/>
              <a:t>!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Cumin</a:t>
            </a:r>
            <a:endParaRPr lang="en-US" dirty="0"/>
          </a:p>
        </p:txBody>
      </p:sp>
      <p:sp>
        <p:nvSpPr>
          <p:cNvPr id="3" name="Rectangl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It’s pungent, sharp, and astringent.</a:t>
            </a:r>
          </a:p>
          <a:p>
            <a:r>
              <a:rPr lang="en-US" dirty="0" smtClean="0"/>
              <a:t>Many varieties of cumin, including a dark </a:t>
            </a:r>
            <a:r>
              <a:rPr lang="en-US" dirty="0" err="1" smtClean="0"/>
              <a:t>varety</a:t>
            </a:r>
            <a:r>
              <a:rPr lang="en-US" dirty="0" smtClean="0"/>
              <a:t> from Kashmir.</a:t>
            </a:r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Cinnamon</a:t>
            </a:r>
            <a:endParaRPr lang="en-US" dirty="0"/>
          </a:p>
        </p:txBody>
      </p:sp>
      <p:sp>
        <p:nvSpPr>
          <p:cNvPr id="3" name="Rectangl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Great with apple pies and coffee!</a:t>
            </a:r>
          </a:p>
          <a:p>
            <a:r>
              <a:rPr lang="en-US" dirty="0" smtClean="0"/>
              <a:t>Key ingredient in many popular dishes.</a:t>
            </a:r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Oregano</a:t>
            </a:r>
            <a:endParaRPr lang="en-US" dirty="0"/>
          </a:p>
        </p:txBody>
      </p:sp>
      <p:sp>
        <p:nvSpPr>
          <p:cNvPr id="3" name="Rectangl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Add that extra zing to your pizzas!</a:t>
            </a:r>
          </a:p>
          <a:p>
            <a:r>
              <a:rPr lang="en-US" dirty="0" smtClean="0"/>
              <a:t>Great with almost all Italian dishes.</a:t>
            </a:r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…and many more</a:t>
            </a:r>
            <a:endParaRPr lang="en-US" dirty="0"/>
          </a:p>
        </p:txBody>
      </p:sp>
      <p:sp>
        <p:nvSpPr>
          <p:cNvPr id="3" name="Rectangl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Parsley</a:t>
            </a:r>
          </a:p>
          <a:p>
            <a:r>
              <a:rPr lang="en-US" dirty="0" smtClean="0"/>
              <a:t>Sage</a:t>
            </a:r>
          </a:p>
          <a:p>
            <a:r>
              <a:rPr lang="en-US" dirty="0" smtClean="0"/>
              <a:t>Rosemary</a:t>
            </a:r>
          </a:p>
          <a:p>
            <a:r>
              <a:rPr lang="en-US" dirty="0" smtClean="0"/>
              <a:t>Thyme</a:t>
            </a:r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Outstanding issues</a:t>
            </a:r>
            <a:endParaRPr lang="en-US" dirty="0"/>
          </a:p>
        </p:txBody>
      </p:sp>
      <p:sp>
        <p:nvSpPr>
          <p:cNvPr id="3" name="Rectangl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Creating a new identity</a:t>
            </a:r>
          </a:p>
          <a:p>
            <a:r>
              <a:rPr lang="en-US" dirty="0" smtClean="0"/>
              <a:t>Defining a fast-track path</a:t>
            </a:r>
          </a:p>
          <a:p>
            <a:r>
              <a:rPr lang="en-US" dirty="0" smtClean="0"/>
              <a:t>Increasing </a:t>
            </a:r>
            <a:r>
              <a:rPr lang="en-US" dirty="0" err="1" smtClean="0"/>
              <a:t>infrastruture</a:t>
            </a:r>
            <a:endParaRPr lang="en-US" dirty="0" smtClean="0"/>
          </a:p>
          <a:p>
            <a:r>
              <a:rPr lang="en-US" dirty="0" smtClean="0"/>
              <a:t>Planning a celebration</a:t>
            </a:r>
          </a:p>
          <a:p>
            <a:r>
              <a:rPr lang="en-US" dirty="0" err="1" smtClean="0"/>
              <a:t>Idetifying</a:t>
            </a:r>
            <a:r>
              <a:rPr lang="en-US" dirty="0" smtClean="0"/>
              <a:t> milestones for the next phase</a:t>
            </a:r>
            <a:endParaRPr lang="en-US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Perspective">
  <a:themeElements>
    <a:clrScheme name="Perspective">
      <a:dk1>
        <a:sysClr val="windowText" lastClr="000000"/>
      </a:dk1>
      <a:lt1>
        <a:sysClr val="window" lastClr="FFFFFF"/>
      </a:lt1>
      <a:dk2>
        <a:srgbClr xmlns:mc="http://schemas.openxmlformats.org/markup-compatibility/2006" xmlns:a14="http://schemas.microsoft.com/office/drawing/2010/main" val="283138" mc:Ignorable=""/>
      </a:dk2>
      <a:lt2>
        <a:srgbClr xmlns:mc="http://schemas.openxmlformats.org/markup-compatibility/2006" xmlns:a14="http://schemas.microsoft.com/office/drawing/2010/main" val="FF8600" mc:Ignorable=""/>
      </a:lt2>
      <a:accent1>
        <a:srgbClr xmlns:mc="http://schemas.openxmlformats.org/markup-compatibility/2006" xmlns:a14="http://schemas.microsoft.com/office/drawing/2010/main" val="838D9B" mc:Ignorable=""/>
      </a:accent1>
      <a:accent2>
        <a:srgbClr xmlns:mc="http://schemas.openxmlformats.org/markup-compatibility/2006" xmlns:a14="http://schemas.microsoft.com/office/drawing/2010/main" val="D2610C" mc:Ignorable=""/>
      </a:accent2>
      <a:accent3>
        <a:srgbClr xmlns:mc="http://schemas.openxmlformats.org/markup-compatibility/2006" xmlns:a14="http://schemas.microsoft.com/office/drawing/2010/main" val="80716A" mc:Ignorable=""/>
      </a:accent3>
      <a:accent4>
        <a:srgbClr xmlns:mc="http://schemas.openxmlformats.org/markup-compatibility/2006" xmlns:a14="http://schemas.microsoft.com/office/drawing/2010/main" val="94147C" mc:Ignorable=""/>
      </a:accent4>
      <a:accent5>
        <a:srgbClr xmlns:mc="http://schemas.openxmlformats.org/markup-compatibility/2006" xmlns:a14="http://schemas.microsoft.com/office/drawing/2010/main" val="5D5AD2" mc:Ignorable=""/>
      </a:accent5>
      <a:accent6>
        <a:srgbClr xmlns:mc="http://schemas.openxmlformats.org/markup-compatibility/2006" xmlns:a14="http://schemas.microsoft.com/office/drawing/2010/main" val="6F6C7D" mc:Ignorable=""/>
      </a:accent6>
      <a:hlink>
        <a:srgbClr xmlns:mc="http://schemas.openxmlformats.org/markup-compatibility/2006" xmlns:a14="http://schemas.microsoft.com/office/drawing/2010/main" val="6187E3" mc:Ignorable=""/>
      </a:hlink>
      <a:folHlink>
        <a:srgbClr xmlns:mc="http://schemas.openxmlformats.org/markup-compatibility/2006" xmlns:a14="http://schemas.microsoft.com/office/drawing/2010/main" val="7B8EB8" mc:Ignorable="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돋움"/>
        <a:font script="Hans" typeface="方正舒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돋움"/>
        <a:font script="Hans" typeface="方正舒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Perspectiv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alpha val="100000"/>
                <a:satMod val="160000"/>
                <a:lumMod val="105000"/>
              </a:schemeClr>
            </a:gs>
            <a:gs pos="41000">
              <a:schemeClr val="phClr">
                <a:tint val="57000"/>
                <a:satMod val="180000"/>
                <a:lumMod val="99000"/>
              </a:schemeClr>
            </a:gs>
            <a:gs pos="100000">
              <a:schemeClr val="phClr">
                <a:tint val="80000"/>
                <a:satMod val="200000"/>
                <a:lumMod val="104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96000"/>
                <a:satMod val="130000"/>
                <a:lumMod val="114000"/>
              </a:schemeClr>
            </a:gs>
            <a:gs pos="60000">
              <a:schemeClr val="phClr">
                <a:tint val="100000"/>
                <a:satMod val="106000"/>
                <a:lumMod val="110000"/>
              </a:schemeClr>
            </a:gs>
            <a:gs pos="100000">
              <a:schemeClr val="phClr"/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28575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xmlns:mc="http://schemas.openxmlformats.org/markup-compatibility/2006" xmlns:a14="http://schemas.microsoft.com/office/drawing/2010/main" val="000000" mc:Ignorable="">
                <a:alpha val="28000"/>
              </a:srgbClr>
            </a:outerShdw>
          </a:effectLst>
        </a:effectStyle>
        <a:effectStyle>
          <a:effectLst>
            <a:outerShdw blurRad="47625" dist="38100" dir="5400000" sy="98000" rotWithShape="0">
              <a:srgbClr xmlns:mc="http://schemas.openxmlformats.org/markup-compatibility/2006" xmlns:a14="http://schemas.microsoft.com/office/drawing/2010/main" val="000000" mc:Ignorable="">
                <a:alpha val="48000"/>
              </a:srgbClr>
            </a:outerShdw>
          </a:effectLst>
          <a:scene3d>
            <a:camera prst="orthographicFront">
              <a:rot lat="0" lon="0" rev="0"/>
            </a:camera>
            <a:lightRig rig="twoPt" dir="br">
              <a:rot lat="0" lon="0" rev="8700000"/>
            </a:lightRig>
          </a:scene3d>
          <a:sp3d prstMaterial="matte">
            <a:bevelT w="25400" h="53975"/>
          </a:sp3d>
        </a:effectStyle>
        <a:effectStyle>
          <a:effectLst>
            <a:reflection blurRad="12700" stA="24000" endPos="28000" dist="50800" dir="5400000" sy="-100000" rotWithShape="0"/>
          </a:effectLst>
          <a:scene3d>
            <a:camera prst="orthographicFront">
              <a:rot lat="0" lon="0" rev="0"/>
            </a:camera>
            <a:lightRig rig="threePt" dir="t">
              <a:rot lat="0" lon="0" rev="4800000"/>
            </a:lightRig>
          </a:scene3d>
          <a:sp3d>
            <a:bevelT w="69850" h="3175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100000"/>
                <a:shade val="80000"/>
                <a:satMod val="100000"/>
                <a:lumMod val="100000"/>
              </a:schemeClr>
            </a:gs>
            <a:gs pos="65000">
              <a:schemeClr val="phClr">
                <a:tint val="100000"/>
                <a:shade val="95000"/>
                <a:satMod val="100000"/>
                <a:lumMod val="100000"/>
              </a:schemeClr>
            </a:gs>
            <a:gs pos="100000">
              <a:schemeClr val="phClr">
                <a:tint val="88000"/>
                <a:shade val="100000"/>
                <a:satMod val="400000"/>
                <a:lumMod val="100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tint val="95000"/>
                <a:satMod val="90000"/>
              </a:schemeClr>
              <a:schemeClr val="phClr">
                <a:shade val="92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xmlns:mc="http://schemas.openxmlformats.org/markup-compatibility/2006" xmlns:a14="http://schemas.microsoft.com/office/drawing/2010/main" val="1F497D" mc:Ignorable=""/>
      </a:dk2>
      <a:lt2>
        <a:srgbClr xmlns:mc="http://schemas.openxmlformats.org/markup-compatibility/2006" xmlns:a14="http://schemas.microsoft.com/office/drawing/2010/main" val="EEECE1" mc:Ignorable=""/>
      </a:lt2>
      <a:accent1>
        <a:srgbClr xmlns:mc="http://schemas.openxmlformats.org/markup-compatibility/2006" xmlns:a14="http://schemas.microsoft.com/office/drawing/2010/main" val="4F81BD" mc:Ignorable=""/>
      </a:accent1>
      <a:accent2>
        <a:srgbClr xmlns:mc="http://schemas.openxmlformats.org/markup-compatibility/2006" xmlns:a14="http://schemas.microsoft.com/office/drawing/2010/main" val="C0504D" mc:Ignorable=""/>
      </a:accent2>
      <a:accent3>
        <a:srgbClr xmlns:mc="http://schemas.openxmlformats.org/markup-compatibility/2006" xmlns:a14="http://schemas.microsoft.com/office/drawing/2010/main" val="9BBB59" mc:Ignorable=""/>
      </a:accent3>
      <a:accent4>
        <a:srgbClr xmlns:mc="http://schemas.openxmlformats.org/markup-compatibility/2006" xmlns:a14="http://schemas.microsoft.com/office/drawing/2010/main" val="8064A2" mc:Ignorable=""/>
      </a:accent4>
      <a:accent5>
        <a:srgbClr xmlns:mc="http://schemas.openxmlformats.org/markup-compatibility/2006" xmlns:a14="http://schemas.microsoft.com/office/drawing/2010/main" val="4BACC6" mc:Ignorable=""/>
      </a:accent5>
      <a:accent6>
        <a:srgbClr xmlns:mc="http://schemas.openxmlformats.org/markup-compatibility/2006" xmlns:a14="http://schemas.microsoft.com/office/drawing/2010/main" val="F79646" mc:Ignorable=""/>
      </a:accent6>
      <a:hlink>
        <a:srgbClr xmlns:mc="http://schemas.openxmlformats.org/markup-compatibility/2006" xmlns:a14="http://schemas.microsoft.com/office/drawing/2010/main" val="0000FF" mc:Ignorable=""/>
      </a:hlink>
      <a:folHlink>
        <a:srgbClr xmlns:mc="http://schemas.openxmlformats.org/markup-compatibility/2006" xmlns:a14="http://schemas.microsoft.com/office/drawing/2010/main" val="800080" mc:Ignorable="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0000"/>
                <a:satMod val="155000"/>
              </a:schemeClr>
            </a:gs>
            <a:gs pos="65000">
              <a:schemeClr val="phClr">
                <a:shade val="85000"/>
                <a:satMod val="155000"/>
              </a:schemeClr>
            </a:gs>
            <a:gs pos="100000">
              <a:schemeClr val="phClr">
                <a:shade val="95000"/>
                <a:satMod val="155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algn="tl" rotWithShape="0">
              <a:srgbClr xmlns:mc="http://schemas.openxmlformats.org/markup-compatibility/2006" xmlns:a14="http://schemas.microsoft.com/office/drawing/2010/main" val="000000" mc:Ignorable="">
                <a:alpha val="64000"/>
              </a:srgbClr>
            </a:outerShdw>
          </a:effectLst>
        </a:effectStyle>
        <a:effectStyle>
          <a:effectLst>
            <a:outerShdw blurRad="39000" dist="25400" dir="5400000">
              <a:srgbClr xmlns:mc="http://schemas.openxmlformats.org/markup-compatibility/2006" xmlns:a14="http://schemas.microsoft.com/office/drawing/2010/main" val="000000" mc:Ignorable="">
                <a:alpha val="35000"/>
              </a:srgbClr>
            </a:outerShdw>
          </a:effectLst>
        </a:effectStyle>
        <a:effectStyle>
          <a:effectLst>
            <a:outerShdw blurRad="39000" dist="25400" dir="5400000">
              <a:srgbClr xmlns:mc="http://schemas.openxmlformats.org/markup-compatibility/2006" xmlns:a14="http://schemas.microsoft.com/office/drawing/2010/main" val="000000" mc:Ignorable="">
                <a:alpha val="35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 prstMaterial="matte">
            <a:bevelT h="22225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0000"/>
                <a:satMod val="155000"/>
              </a:schemeClr>
            </a:gs>
            <a:gs pos="35000">
              <a:schemeClr val="phClr">
                <a:shade val="75000"/>
                <a:satMod val="155000"/>
              </a:schemeClr>
            </a:gs>
            <a:gs pos="100000">
              <a:schemeClr val="phClr">
                <a:tint val="80000"/>
                <a:satMod val="255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Perspective</Template>
  <TotalTime>1</TotalTime>
  <Words>103</Words>
  <Application>Microsoft Office PowerPoint</Application>
  <PresentationFormat>On-screen Show (4:3)</PresentationFormat>
  <Paragraphs>25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Perspective</vt:lpstr>
      <vt:lpstr>Outlander Spices</vt:lpstr>
      <vt:lpstr>Saffron</vt:lpstr>
      <vt:lpstr>Cumin</vt:lpstr>
      <vt:lpstr>Cinnamon</vt:lpstr>
      <vt:lpstr>Oregano</vt:lpstr>
      <vt:lpstr>…and many more</vt:lpstr>
      <vt:lpstr>Outstanding issues</vt:lpstr>
    </vt:vector>
  </TitlesOfParts>
  <Company>Tectrix, Inc.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Outlander Spices</dc:title>
  <dc:creator>Administrator</dc:creator>
  <cp:lastModifiedBy>Jim</cp:lastModifiedBy>
  <cp:revision>2</cp:revision>
  <dcterms:created xsi:type="dcterms:W3CDTF">2006-06-08T04:08:24Z</dcterms:created>
  <dcterms:modified xsi:type="dcterms:W3CDTF">2010-02-12T21:25:52Z</dcterms:modified>
</cp:coreProperties>
</file>

<file path=docProps/thumbnail.jpeg>
</file>