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79" r:id="rId4"/>
    <p:sldId id="280" r:id="rId5"/>
    <p:sldId id="272" r:id="rId6"/>
    <p:sldId id="277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>
        <p:scale>
          <a:sx n="100" d="100"/>
          <a:sy n="100" d="100"/>
        </p:scale>
        <p:origin x="4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Profit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7720</c:v>
                </c:pt>
                <c:pt idx="1">
                  <c:v>8896</c:v>
                </c:pt>
                <c:pt idx="2">
                  <c:v>8221</c:v>
                </c:pt>
                <c:pt idx="3">
                  <c:v>8751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3-4945-82C7-918D123239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 Revenue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2528</c:v>
                </c:pt>
                <c:pt idx="1">
                  <c:v>3463</c:v>
                </c:pt>
                <c:pt idx="2">
                  <c:v>2563</c:v>
                </c:pt>
                <c:pt idx="3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3-4945-82C7-918D12323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354240"/>
        <c:axId val="89355776"/>
      </c:barChart>
      <c:catAx>
        <c:axId val="8935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355776"/>
        <c:crosses val="autoZero"/>
        <c:auto val="1"/>
        <c:lblAlgn val="ctr"/>
        <c:lblOffset val="100"/>
        <c:noMultiLvlLbl val="0"/>
      </c:catAx>
      <c:valAx>
        <c:axId val="89355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93542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0-4E4F-8E67-CB8877B48B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0-4E4F-8E67-CB8877B48B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0-4E4F-8E67-CB8877B48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103744"/>
        <c:axId val="89105536"/>
      </c:barChart>
      <c:catAx>
        <c:axId val="8910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89105536"/>
        <c:crosses val="autoZero"/>
        <c:auto val="1"/>
        <c:lblAlgn val="ctr"/>
        <c:lblOffset val="100"/>
        <c:noMultiLvlLbl val="0"/>
      </c:catAx>
      <c:valAx>
        <c:axId val="89105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91037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F-44AB-9238-2B0B821A85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F-44AB-9238-2B0B821A85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Loc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EF-44AB-9238-2B0B821A8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9133056"/>
        <c:axId val="89134592"/>
      </c:barChart>
      <c:catAx>
        <c:axId val="8913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89134592"/>
        <c:crosses val="autoZero"/>
        <c:auto val="1"/>
        <c:lblAlgn val="ctr"/>
        <c:lblOffset val="100"/>
        <c:noMultiLvlLbl val="0"/>
      </c:catAx>
      <c:valAx>
        <c:axId val="89134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9133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DC250-A69E-4255-8922-D191BF4A6570}" type="doc">
      <dgm:prSet loTypeId="urn:microsoft.com/office/officeart/2005/8/layout/cycle2#1" loCatId="cycle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C68922-4FD7-4330-97E1-86672A4AFAC7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669648BA-0F7C-4633-89A6-338F74C41035}" type="parTrans" cxnId="{9303E50C-7A8D-4A54-8BD2-354D0AFCE58B}">
      <dgm:prSet/>
      <dgm:spPr/>
      <dgm:t>
        <a:bodyPr/>
        <a:lstStyle/>
        <a:p>
          <a:endParaRPr lang="en-US"/>
        </a:p>
      </dgm:t>
    </dgm:pt>
    <dgm:pt modelId="{064D26F2-7B2B-4A2D-9DCB-0E9B41AB3C0B}" type="sibTrans" cxnId="{9303E50C-7A8D-4A54-8BD2-354D0AFCE58B}">
      <dgm:prSet/>
      <dgm:spPr/>
      <dgm:t>
        <a:bodyPr/>
        <a:lstStyle/>
        <a:p>
          <a:endParaRPr lang="en-US"/>
        </a:p>
      </dgm:t>
    </dgm:pt>
    <dgm:pt modelId="{8BB978F8-FF77-4369-933C-B5178302639F}">
      <dgm:prSet phldrT="[Text]"/>
      <dgm:spPr/>
      <dgm:t>
        <a:bodyPr/>
        <a:lstStyle/>
        <a:p>
          <a:r>
            <a:rPr lang="en-US" dirty="0" smtClean="0"/>
            <a:t>Watch Waste</a:t>
          </a:r>
          <a:endParaRPr lang="en-US" dirty="0"/>
        </a:p>
      </dgm:t>
    </dgm:pt>
    <dgm:pt modelId="{C8C689F9-FC62-46FC-8D72-DA7DCE5B6F40}" type="parTrans" cxnId="{01A7B4E6-7A1F-4A71-8559-7381127335FE}">
      <dgm:prSet/>
      <dgm:spPr/>
      <dgm:t>
        <a:bodyPr/>
        <a:lstStyle/>
        <a:p>
          <a:endParaRPr lang="en-US"/>
        </a:p>
      </dgm:t>
    </dgm:pt>
    <dgm:pt modelId="{7A151357-352D-4D21-9279-5CECBFB526A1}" type="sibTrans" cxnId="{01A7B4E6-7A1F-4A71-8559-7381127335FE}">
      <dgm:prSet/>
      <dgm:spPr/>
      <dgm:t>
        <a:bodyPr/>
        <a:lstStyle/>
        <a:p>
          <a:endParaRPr lang="en-US"/>
        </a:p>
      </dgm:t>
    </dgm:pt>
    <dgm:pt modelId="{5656183D-36E2-4EAA-A389-68B6FB97B45A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1F731D37-F1EC-4F18-BBE8-723079233FC9}" type="parTrans" cxnId="{2B13D18D-A691-42D2-A73A-1A6AFF56B94C}">
      <dgm:prSet/>
      <dgm:spPr/>
      <dgm:t>
        <a:bodyPr/>
        <a:lstStyle/>
        <a:p>
          <a:endParaRPr lang="en-US"/>
        </a:p>
      </dgm:t>
    </dgm:pt>
    <dgm:pt modelId="{F9BBF772-B705-4332-A08B-17880ED34B5C}" type="sibTrans" cxnId="{2B13D18D-A691-42D2-A73A-1A6AFF56B94C}">
      <dgm:prSet/>
      <dgm:spPr/>
      <dgm:t>
        <a:bodyPr/>
        <a:lstStyle/>
        <a:p>
          <a:endParaRPr lang="en-US"/>
        </a:p>
      </dgm:t>
    </dgm:pt>
    <dgm:pt modelId="{EB04E6E5-BC41-4D0E-A984-4E40509B2C1B}">
      <dgm:prSet phldrT="[Text]"/>
      <dgm:spPr/>
      <dgm:t>
        <a:bodyPr/>
        <a:lstStyle/>
        <a:p>
          <a:r>
            <a:rPr lang="en-US" dirty="0" smtClean="0"/>
            <a:t>Customer First</a:t>
          </a:r>
          <a:endParaRPr lang="en-US" dirty="0"/>
        </a:p>
      </dgm:t>
    </dgm:pt>
    <dgm:pt modelId="{A08D3D5A-0756-4B43-80EB-4FA2810D4292}" type="parTrans" cxnId="{5678BE98-3C8E-401D-BC7B-441CD048F4F3}">
      <dgm:prSet/>
      <dgm:spPr/>
      <dgm:t>
        <a:bodyPr/>
        <a:lstStyle/>
        <a:p>
          <a:endParaRPr lang="en-US"/>
        </a:p>
      </dgm:t>
    </dgm:pt>
    <dgm:pt modelId="{C9440107-A0CF-4792-92F6-384F25B3007B}" type="sibTrans" cxnId="{5678BE98-3C8E-401D-BC7B-441CD048F4F3}">
      <dgm:prSet/>
      <dgm:spPr/>
      <dgm:t>
        <a:bodyPr/>
        <a:lstStyle/>
        <a:p>
          <a:endParaRPr lang="en-US"/>
        </a:p>
      </dgm:t>
    </dgm:pt>
    <dgm:pt modelId="{1EE4DC79-437D-436F-A25A-1BFB3796076A}" type="pres">
      <dgm:prSet presAssocID="{F77DC250-A69E-4255-8922-D191BF4A6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C63A62-D043-4F96-81E4-ED0003CA52AC}" type="pres">
      <dgm:prSet presAssocID="{01C68922-4FD7-4330-97E1-86672A4AFA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86A6-7BB1-4879-98C6-5A936CF2901E}" type="pres">
      <dgm:prSet presAssocID="{064D26F2-7B2B-4A2D-9DCB-0E9B41AB3C0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C042B0A-C167-43D6-96BA-B11533FA0124}" type="pres">
      <dgm:prSet presAssocID="{064D26F2-7B2B-4A2D-9DCB-0E9B41AB3C0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F76BAF2-ED55-46EB-B966-81FEF3F53DFA}" type="pres">
      <dgm:prSet presAssocID="{8BB978F8-FF77-4369-933C-B517830263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839F-E36F-474D-833C-8A5DBA0ADDF6}" type="pres">
      <dgm:prSet presAssocID="{7A151357-352D-4D21-9279-5CECBFB526A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6919EA8-4AE7-4175-BE7B-4060EB744F48}" type="pres">
      <dgm:prSet presAssocID="{7A151357-352D-4D21-9279-5CECBFB526A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6067FAF-D237-4171-9EA3-1F6F3AD4F547}" type="pres">
      <dgm:prSet presAssocID="{5656183D-36E2-4EAA-A389-68B6FB97B4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77D99-A4B3-4C23-BD5C-44997A675BEE}" type="pres">
      <dgm:prSet presAssocID="{F9BBF772-B705-4332-A08B-17880ED34B5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5D3C7E0-41B6-4EA2-B452-98D649EA8623}" type="pres">
      <dgm:prSet presAssocID="{F9BBF772-B705-4332-A08B-17880ED34B5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26B4C88-435B-4A40-AFA0-559BEE11108B}" type="pres">
      <dgm:prSet presAssocID="{EB04E6E5-BC41-4D0E-A984-4E40509B2C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66AC-CC2F-4269-94D4-C357F058AAF7}" type="pres">
      <dgm:prSet presAssocID="{C9440107-A0CF-4792-92F6-384F25B3007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1B082E9-114F-481C-A4FD-5DC7E6253C5F}" type="pres">
      <dgm:prSet presAssocID="{C9440107-A0CF-4792-92F6-384F25B3007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7E1F721-2435-4C58-A955-F8B24D8790FE}" type="presOf" srcId="{064D26F2-7B2B-4A2D-9DCB-0E9B41AB3C0B}" destId="{3C042B0A-C167-43D6-96BA-B11533FA0124}" srcOrd="1" destOrd="0" presId="urn:microsoft.com/office/officeart/2005/8/layout/cycle2#1"/>
    <dgm:cxn modelId="{2518C11E-288E-4312-810A-D41178A0446F}" type="presOf" srcId="{01C68922-4FD7-4330-97E1-86672A4AFAC7}" destId="{38C63A62-D043-4F96-81E4-ED0003CA52AC}" srcOrd="0" destOrd="0" presId="urn:microsoft.com/office/officeart/2005/8/layout/cycle2#1"/>
    <dgm:cxn modelId="{F156D6A8-55B8-4D10-BDC4-6038D8A2DE92}" type="presOf" srcId="{8BB978F8-FF77-4369-933C-B5178302639F}" destId="{2F76BAF2-ED55-46EB-B966-81FEF3F53DFA}" srcOrd="0" destOrd="0" presId="urn:microsoft.com/office/officeart/2005/8/layout/cycle2#1"/>
    <dgm:cxn modelId="{693E55FF-CBE7-4CA4-B5D5-C1001D39F9D0}" type="presOf" srcId="{5656183D-36E2-4EAA-A389-68B6FB97B45A}" destId="{F6067FAF-D237-4171-9EA3-1F6F3AD4F547}" srcOrd="0" destOrd="0" presId="urn:microsoft.com/office/officeart/2005/8/layout/cycle2#1"/>
    <dgm:cxn modelId="{6970563A-000C-4EB4-9860-3D272C6751B2}" type="presOf" srcId="{EB04E6E5-BC41-4D0E-A984-4E40509B2C1B}" destId="{D26B4C88-435B-4A40-AFA0-559BEE11108B}" srcOrd="0" destOrd="0" presId="urn:microsoft.com/office/officeart/2005/8/layout/cycle2#1"/>
    <dgm:cxn modelId="{B265E0E8-7836-4601-85A8-F910CDA062AE}" type="presOf" srcId="{F77DC250-A69E-4255-8922-D191BF4A6570}" destId="{1EE4DC79-437D-436F-A25A-1BFB3796076A}" srcOrd="0" destOrd="0" presId="urn:microsoft.com/office/officeart/2005/8/layout/cycle2#1"/>
    <dgm:cxn modelId="{5BB29CFE-BB81-4098-8FF1-44B5EF76F379}" type="presOf" srcId="{7A151357-352D-4D21-9279-5CECBFB526A1}" destId="{2068839F-E36F-474D-833C-8A5DBA0ADDF6}" srcOrd="0" destOrd="0" presId="urn:microsoft.com/office/officeart/2005/8/layout/cycle2#1"/>
    <dgm:cxn modelId="{01A7B4E6-7A1F-4A71-8559-7381127335FE}" srcId="{F77DC250-A69E-4255-8922-D191BF4A6570}" destId="{8BB978F8-FF77-4369-933C-B5178302639F}" srcOrd="1" destOrd="0" parTransId="{C8C689F9-FC62-46FC-8D72-DA7DCE5B6F40}" sibTransId="{7A151357-352D-4D21-9279-5CECBFB526A1}"/>
    <dgm:cxn modelId="{2B13D18D-A691-42D2-A73A-1A6AFF56B94C}" srcId="{F77DC250-A69E-4255-8922-D191BF4A6570}" destId="{5656183D-36E2-4EAA-A389-68B6FB97B45A}" srcOrd="2" destOrd="0" parTransId="{1F731D37-F1EC-4F18-BBE8-723079233FC9}" sibTransId="{F9BBF772-B705-4332-A08B-17880ED34B5C}"/>
    <dgm:cxn modelId="{442E0329-A38F-43F4-A7F8-21C8733ABA36}" type="presOf" srcId="{F9BBF772-B705-4332-A08B-17880ED34B5C}" destId="{37877D99-A4B3-4C23-BD5C-44997A675BEE}" srcOrd="0" destOrd="0" presId="urn:microsoft.com/office/officeart/2005/8/layout/cycle2#1"/>
    <dgm:cxn modelId="{36BC0DCB-A92B-4885-A862-48F0C8C78E72}" type="presOf" srcId="{7A151357-352D-4D21-9279-5CECBFB526A1}" destId="{26919EA8-4AE7-4175-BE7B-4060EB744F48}" srcOrd="1" destOrd="0" presId="urn:microsoft.com/office/officeart/2005/8/layout/cycle2#1"/>
    <dgm:cxn modelId="{9303E50C-7A8D-4A54-8BD2-354D0AFCE58B}" srcId="{F77DC250-A69E-4255-8922-D191BF4A6570}" destId="{01C68922-4FD7-4330-97E1-86672A4AFAC7}" srcOrd="0" destOrd="0" parTransId="{669648BA-0F7C-4633-89A6-338F74C41035}" sibTransId="{064D26F2-7B2B-4A2D-9DCB-0E9B41AB3C0B}"/>
    <dgm:cxn modelId="{AD9A7627-E8BC-43AC-B564-416DC13AECF0}" type="presOf" srcId="{F9BBF772-B705-4332-A08B-17880ED34B5C}" destId="{E5D3C7E0-41B6-4EA2-B452-98D649EA8623}" srcOrd="1" destOrd="0" presId="urn:microsoft.com/office/officeart/2005/8/layout/cycle2#1"/>
    <dgm:cxn modelId="{D0845FC2-79DF-4353-9B88-D9B651044986}" type="presOf" srcId="{C9440107-A0CF-4792-92F6-384F25B3007B}" destId="{DD8166AC-CC2F-4269-94D4-C357F058AAF7}" srcOrd="0" destOrd="0" presId="urn:microsoft.com/office/officeart/2005/8/layout/cycle2#1"/>
    <dgm:cxn modelId="{074C1831-9941-4DD7-A569-0412A8550D3B}" type="presOf" srcId="{C9440107-A0CF-4792-92F6-384F25B3007B}" destId="{01B082E9-114F-481C-A4FD-5DC7E6253C5F}" srcOrd="1" destOrd="0" presId="urn:microsoft.com/office/officeart/2005/8/layout/cycle2#1"/>
    <dgm:cxn modelId="{5678BE98-3C8E-401D-BC7B-441CD048F4F3}" srcId="{F77DC250-A69E-4255-8922-D191BF4A6570}" destId="{EB04E6E5-BC41-4D0E-A984-4E40509B2C1B}" srcOrd="3" destOrd="0" parTransId="{A08D3D5A-0756-4B43-80EB-4FA2810D4292}" sibTransId="{C9440107-A0CF-4792-92F6-384F25B3007B}"/>
    <dgm:cxn modelId="{2D0DA2C8-8C7E-4D3F-9803-CEC494F4F612}" type="presOf" srcId="{064D26F2-7B2B-4A2D-9DCB-0E9B41AB3C0B}" destId="{972486A6-7BB1-4879-98C6-5A936CF2901E}" srcOrd="0" destOrd="0" presId="urn:microsoft.com/office/officeart/2005/8/layout/cycle2#1"/>
    <dgm:cxn modelId="{EBF32525-A20C-45F4-B42C-F07ACD3C616A}" type="presParOf" srcId="{1EE4DC79-437D-436F-A25A-1BFB3796076A}" destId="{38C63A62-D043-4F96-81E4-ED0003CA52AC}" srcOrd="0" destOrd="0" presId="urn:microsoft.com/office/officeart/2005/8/layout/cycle2#1"/>
    <dgm:cxn modelId="{30EB7E70-63D0-4A91-BFD2-DFCC0FBE6C0D}" type="presParOf" srcId="{1EE4DC79-437D-436F-A25A-1BFB3796076A}" destId="{972486A6-7BB1-4879-98C6-5A936CF2901E}" srcOrd="1" destOrd="0" presId="urn:microsoft.com/office/officeart/2005/8/layout/cycle2#1"/>
    <dgm:cxn modelId="{A6B239C6-7D4C-434A-B818-B810C2D08697}" type="presParOf" srcId="{972486A6-7BB1-4879-98C6-5A936CF2901E}" destId="{3C042B0A-C167-43D6-96BA-B11533FA0124}" srcOrd="0" destOrd="0" presId="urn:microsoft.com/office/officeart/2005/8/layout/cycle2#1"/>
    <dgm:cxn modelId="{5A5D63B5-29DC-4301-8257-7A9013D76B86}" type="presParOf" srcId="{1EE4DC79-437D-436F-A25A-1BFB3796076A}" destId="{2F76BAF2-ED55-46EB-B966-81FEF3F53DFA}" srcOrd="2" destOrd="0" presId="urn:microsoft.com/office/officeart/2005/8/layout/cycle2#1"/>
    <dgm:cxn modelId="{7798AF02-6D6B-4300-8D82-018121E1D510}" type="presParOf" srcId="{1EE4DC79-437D-436F-A25A-1BFB3796076A}" destId="{2068839F-E36F-474D-833C-8A5DBA0ADDF6}" srcOrd="3" destOrd="0" presId="urn:microsoft.com/office/officeart/2005/8/layout/cycle2#1"/>
    <dgm:cxn modelId="{0F4D1701-BCD3-4F24-8F32-8EB62F836EFD}" type="presParOf" srcId="{2068839F-E36F-474D-833C-8A5DBA0ADDF6}" destId="{26919EA8-4AE7-4175-BE7B-4060EB744F48}" srcOrd="0" destOrd="0" presId="urn:microsoft.com/office/officeart/2005/8/layout/cycle2#1"/>
    <dgm:cxn modelId="{03422724-CBE9-41A5-93CA-496082A54435}" type="presParOf" srcId="{1EE4DC79-437D-436F-A25A-1BFB3796076A}" destId="{F6067FAF-D237-4171-9EA3-1F6F3AD4F547}" srcOrd="4" destOrd="0" presId="urn:microsoft.com/office/officeart/2005/8/layout/cycle2#1"/>
    <dgm:cxn modelId="{DF257288-1B21-48B9-AF0F-F385C1BBC4F2}" type="presParOf" srcId="{1EE4DC79-437D-436F-A25A-1BFB3796076A}" destId="{37877D99-A4B3-4C23-BD5C-44997A675BEE}" srcOrd="5" destOrd="0" presId="urn:microsoft.com/office/officeart/2005/8/layout/cycle2#1"/>
    <dgm:cxn modelId="{04A9B7E2-5977-4D40-8CF3-4B3BDDE43941}" type="presParOf" srcId="{37877D99-A4B3-4C23-BD5C-44997A675BEE}" destId="{E5D3C7E0-41B6-4EA2-B452-98D649EA8623}" srcOrd="0" destOrd="0" presId="urn:microsoft.com/office/officeart/2005/8/layout/cycle2#1"/>
    <dgm:cxn modelId="{9411346B-6A2B-4A92-99AC-5A37C258AB2C}" type="presParOf" srcId="{1EE4DC79-437D-436F-A25A-1BFB3796076A}" destId="{D26B4C88-435B-4A40-AFA0-559BEE11108B}" srcOrd="6" destOrd="0" presId="urn:microsoft.com/office/officeart/2005/8/layout/cycle2#1"/>
    <dgm:cxn modelId="{B392A7EE-F2A7-4972-87CB-C1E5AFF5527A}" type="presParOf" srcId="{1EE4DC79-437D-436F-A25A-1BFB3796076A}" destId="{DD8166AC-CC2F-4269-94D4-C357F058AAF7}" srcOrd="7" destOrd="0" presId="urn:microsoft.com/office/officeart/2005/8/layout/cycle2#1"/>
    <dgm:cxn modelId="{CCD25221-6857-4304-AFE7-EBF554416B83}" type="presParOf" srcId="{DD8166AC-CC2F-4269-94D4-C357F058AAF7}" destId="{01B082E9-114F-481C-A4FD-5DC7E6253C5F}" srcOrd="0" destOrd="0" presId="urn:microsoft.com/office/officeart/2005/8/layout/cycle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63A62-D043-4F96-81E4-ED0003CA52AC}">
      <dsp:nvSpPr>
        <dsp:cNvPr id="0" name=""/>
        <dsp:cNvSpPr/>
      </dsp:nvSpPr>
      <dsp:spPr>
        <a:xfrm>
          <a:off x="1572480" y="832"/>
          <a:ext cx="817438" cy="817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Cost</a:t>
          </a:r>
          <a:endParaRPr lang="en-US" sz="1000" kern="1200" dirty="0"/>
        </a:p>
      </dsp:txBody>
      <dsp:txXfrm>
        <a:off x="1692191" y="120543"/>
        <a:ext cx="578016" cy="578016"/>
      </dsp:txXfrm>
    </dsp:sp>
    <dsp:sp modelId="{972486A6-7BB1-4879-98C6-5A936CF2901E}">
      <dsp:nvSpPr>
        <dsp:cNvPr id="0" name=""/>
        <dsp:cNvSpPr/>
      </dsp:nvSpPr>
      <dsp:spPr>
        <a:xfrm rot="2700000">
          <a:off x="2302129" y="701061"/>
          <a:ext cx="217047" cy="275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311665" y="733217"/>
        <a:ext cx="151933" cy="165531"/>
      </dsp:txXfrm>
    </dsp:sp>
    <dsp:sp modelId="{2F76BAF2-ED55-46EB-B966-81FEF3F53DFA}">
      <dsp:nvSpPr>
        <dsp:cNvPr id="0" name=""/>
        <dsp:cNvSpPr/>
      </dsp:nvSpPr>
      <dsp:spPr>
        <a:xfrm>
          <a:off x="2440073" y="868424"/>
          <a:ext cx="817438" cy="817438"/>
        </a:xfrm>
        <a:prstGeom prst="ellipse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Watch Waste</a:t>
          </a:r>
          <a:endParaRPr lang="en-US" sz="1000" kern="1200" dirty="0"/>
        </a:p>
      </dsp:txBody>
      <dsp:txXfrm>
        <a:off x="2559784" y="988135"/>
        <a:ext cx="578016" cy="578016"/>
      </dsp:txXfrm>
    </dsp:sp>
    <dsp:sp modelId="{2068839F-E36F-474D-833C-8A5DBA0ADDF6}">
      <dsp:nvSpPr>
        <dsp:cNvPr id="0" name=""/>
        <dsp:cNvSpPr/>
      </dsp:nvSpPr>
      <dsp:spPr>
        <a:xfrm rot="8100000">
          <a:off x="2310816" y="1568653"/>
          <a:ext cx="217047" cy="275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366394" y="1600809"/>
        <a:ext cx="151933" cy="165531"/>
      </dsp:txXfrm>
    </dsp:sp>
    <dsp:sp modelId="{F6067FAF-D237-4171-9EA3-1F6F3AD4F547}">
      <dsp:nvSpPr>
        <dsp:cNvPr id="0" name=""/>
        <dsp:cNvSpPr/>
      </dsp:nvSpPr>
      <dsp:spPr>
        <a:xfrm>
          <a:off x="1572480" y="1736017"/>
          <a:ext cx="817438" cy="817438"/>
        </a:xfrm>
        <a:prstGeom prst="ellipse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</a:t>
          </a:r>
          <a:endParaRPr lang="en-US" sz="1000" kern="1200" dirty="0"/>
        </a:p>
      </dsp:txBody>
      <dsp:txXfrm>
        <a:off x="1692191" y="1855728"/>
        <a:ext cx="578016" cy="578016"/>
      </dsp:txXfrm>
    </dsp:sp>
    <dsp:sp modelId="{37877D99-A4B3-4C23-BD5C-44997A675BEE}">
      <dsp:nvSpPr>
        <dsp:cNvPr id="0" name=""/>
        <dsp:cNvSpPr/>
      </dsp:nvSpPr>
      <dsp:spPr>
        <a:xfrm rot="13500000">
          <a:off x="1443223" y="1577341"/>
          <a:ext cx="217047" cy="275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498801" y="1655539"/>
        <a:ext cx="151933" cy="165531"/>
      </dsp:txXfrm>
    </dsp:sp>
    <dsp:sp modelId="{D26B4C88-435B-4A40-AFA0-559BEE11108B}">
      <dsp:nvSpPr>
        <dsp:cNvPr id="0" name=""/>
        <dsp:cNvSpPr/>
      </dsp:nvSpPr>
      <dsp:spPr>
        <a:xfrm>
          <a:off x="704888" y="868424"/>
          <a:ext cx="817438" cy="817438"/>
        </a:xfrm>
        <a:prstGeom prst="ellipse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Customer First</a:t>
          </a:r>
          <a:endParaRPr lang="en-US" sz="1000" kern="1200" dirty="0"/>
        </a:p>
      </dsp:txBody>
      <dsp:txXfrm>
        <a:off x="824599" y="988135"/>
        <a:ext cx="578016" cy="578016"/>
      </dsp:txXfrm>
    </dsp:sp>
    <dsp:sp modelId="{DD8166AC-CC2F-4269-94D4-C357F058AAF7}">
      <dsp:nvSpPr>
        <dsp:cNvPr id="0" name=""/>
        <dsp:cNvSpPr/>
      </dsp:nvSpPr>
      <dsp:spPr>
        <a:xfrm rot="18900000">
          <a:off x="1434536" y="709748"/>
          <a:ext cx="217047" cy="275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44072" y="787946"/>
        <a:ext cx="151933" cy="16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#1" minVer="12.0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choose name="Name3">
          <dgm:if name="Name4" axis="ch" ptType="node" func="cnt" op="gt" val="2">
            <dgm:alg type="cycle">
              <dgm:param type="stAng" val="0"/>
              <dgm:param type="spanAng" val="360"/>
            </dgm:alg>
          </dgm:if>
          <dgm:else name="Name5">
            <dgm:alg type="cycle">
              <dgm:param type="stAng" val="-90"/>
              <dgm:param type="spanAng" val="360"/>
            </dgm:alg>
          </dgm:else>
        </dgm:choose>
      </dgm:if>
      <dgm:else name="Name6">
        <dgm:choose name="Name7">
          <dgm:if name="Name8" axis="ch" ptType="node" func="cnt" op="gt" val="2">
            <dgm:alg type="cycle">
              <dgm:param type="stAng" val="0"/>
              <dgm:param type="spanAng" val="-360"/>
            </dgm:alg>
          </dgm:if>
          <dgm:else name="Name9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diam" val="150"/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100"/>
      <dgm:constr type="primFontSz" for="des" forName="connectorText" op="equ" val="78"/>
      <dgm:constr type="primFontSz" for="des" forName="connectorText" refType="primFontSz" refFor="ch" refPtType="node" op="lte" fact="0.78"/>
    </dgm:constrLst>
    <dgm:ruleLst>
      <dgm:rule type="diam" val="INF" fact="NaN" max="NaN"/>
    </dgm:ruleLst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2" fact="NaN" max="NaN"/>
        </dgm:ruleLst>
      </dgm:layoutNode>
      <dgm:choose name="Name10">
        <dgm:if name="Name11" axis="par ch" ptType="doc node" func="cnt" op="gt" val="1">
          <dgm:forEach name="sibTransForEach" axis="followSib" ptType="sibTrans" hideLastTrans="0" cnt="1">
            <dgm:layoutNode name="sibTrans">
              <dgm:choose name="Name12">
                <dgm:if name="Name13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4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2" fact="NaN" max="NaN"/>
                </dgm:ruleLst>
              </dgm:layoutNode>
            </dgm:layoutNode>
          </dgm:forEach>
        </dgm:if>
        <dgm:else name="Name1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en-US" smtClean="0"/>
              <a:pPr algn="r"/>
              <a:t>11/24/2015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11/24/2015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E3B91AD-F2C9-43CB-A84C-1D5C130F2509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en-US" smtClean="0"/>
              <a:pPr algn="r"/>
              <a:t>11/24/2015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11/24/2015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7391400" y="64770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sound investment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Years of Proven Success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4" y="304800"/>
            <a:ext cx="4876800" cy="32372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4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Stable 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657600" cy="2432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98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History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Fiscal Year </a:t>
            </a:r>
            <a:r>
              <a:rPr lang="en-US" dirty="0" smtClean="0"/>
              <a:t>2015 </a:t>
            </a:r>
            <a:r>
              <a:rPr lang="en-US" dirty="0" smtClean="0"/>
              <a:t>Annual Report</a:t>
            </a:r>
            <a:endParaRPr lang="en-US" dirty="0"/>
          </a:p>
        </p:txBody>
      </p:sp>
      <p:graphicFrame>
        <p:nvGraphicFramePr>
          <p:cNvPr id="11" name="Table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33119686"/>
              </p:ext>
            </p:extLst>
          </p:nvPr>
        </p:nvGraphicFramePr>
        <p:xfrm>
          <a:off x="4419600" y="990600"/>
          <a:ext cx="3949883" cy="26730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9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Quarter Ended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900" u="none" strike="noStrike" baseline="30000" dirty="0" smtClean="0"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900" u="none" strike="noStrike" dirty="0" smtClean="0">
                          <a:ea typeface="+mn-ea"/>
                          <a:cs typeface="+mn-cs"/>
                        </a:rPr>
                        <a:t> Qtr.</a:t>
                      </a:r>
                      <a:endParaRPr lang="en-US" sz="900" b="0" i="0" u="none" strike="noStrike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900" u="none" strike="noStrike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</a:rPr>
                        <a:t> Qtr.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900" u="none" strike="noStrike" baseline="30000" dirty="0" smtClean="0"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900" u="none" strike="noStrike" dirty="0" smtClean="0">
                          <a:ea typeface="+mn-ea"/>
                          <a:cs typeface="+mn-cs"/>
                        </a:rPr>
                        <a:t> Qtr.</a:t>
                      </a:r>
                      <a:endParaRPr lang="en-US" sz="900" b="0" i="0" u="none" strike="noStrike" dirty="0" smtClean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</a:rPr>
                        <a:t> Qtr.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</a:rPr>
                        <a:t>Fiscal </a:t>
                      </a:r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</a:rPr>
                        <a:t>year </a:t>
                      </a:r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Revenue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$7,746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$8,541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$7,835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$8,065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$32,187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Gross profit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6,402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6,404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6,561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6,761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26,128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Net income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2,041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1,865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2,142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1,483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7,531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</a:rPr>
                        <a:t>Fiscal year </a:t>
                      </a:r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Revenue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$8,215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$10,153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$9,175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$9,292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$36,835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Gross profit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6,735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7,809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7,764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7,811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30,119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Net income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2,614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1,549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1,315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2,690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8,168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</a:rPr>
                        <a:t>Fiscal year </a:t>
                      </a:r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Revenue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$9,189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$10,818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$9,620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$10,161 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$39,788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>
                    <a:lnT w="12700" cmpd="sng">
                      <a:solidFill>
                        <a:schemeClr val="tx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Gross profit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7,720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8,896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8,221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8,751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33,588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Net income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2,528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3,463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2,563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chemeClr val="tx1"/>
                          </a:solidFill>
                        </a:rPr>
                        <a:t>3,700</a:t>
                      </a:r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</a:rPr>
                        <a:t>12,254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45720" marR="45720" marT="27432" marB="27432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173038" indent="-173038" latinLnBrk="0">
                        <a:buAutoNum type="arabicParenBoth"/>
                      </a:pPr>
                      <a:endParaRPr lang="en-US" sz="800" kern="1200" dirty="0" smtClean="0">
                        <a:ea typeface="+mn-ea"/>
                        <a:cs typeface="+mn-cs"/>
                      </a:endParaRPr>
                    </a:p>
                  </a:txBody>
                  <a:tcPr marL="45720" marR="45720" marT="27432" marB="27432" anchor="b"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>
          <a:xfrm>
            <a:off x="304800" y="381000"/>
            <a:ext cx="3962400" cy="22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Latest Figures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548728311"/>
              </p:ext>
            </p:extLst>
          </p:nvPr>
        </p:nvGraphicFramePr>
        <p:xfrm>
          <a:off x="304800" y="609029"/>
          <a:ext cx="3962400" cy="289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86200"/>
            <a:ext cx="4800600" cy="25436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4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Bright Future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2899737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400000" lon="1800000" rev="1860000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35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Market Summary Analysis</a:t>
            </a:r>
          </a:p>
        </p:txBody>
      </p:sp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Market Distribution</a:t>
            </a:r>
            <a:endParaRPr lang="en-US" dirty="0"/>
          </a:p>
        </p:txBody>
      </p:sp>
      <p:sp>
        <p:nvSpPr>
          <p:cNvPr id="30" name="Rectangle 5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575" cy="22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Sales Projections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sz="quarter" idx="19"/>
          </p:nvPr>
        </p:nvSpPr>
        <p:spPr>
          <a:xfrm>
            <a:off x="4416425" y="3548063"/>
            <a:ext cx="3965575" cy="27066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Our perennial 3</a:t>
            </a:r>
            <a:r>
              <a:rPr lang="en-US" baseline="30000" dirty="0" smtClean="0"/>
              <a:t>rd</a:t>
            </a:r>
            <a:r>
              <a:rPr lang="en-US" dirty="0" smtClean="0"/>
              <a:t> Quarter boost was larger than expected contributing to an exceptionally strong year. Sales for all locations looks fairly steady.  </a:t>
            </a:r>
          </a:p>
          <a:p>
            <a:endParaRPr lang="en-US" dirty="0" smtClean="0"/>
          </a:p>
          <a:p>
            <a:r>
              <a:rPr lang="en-US" dirty="0" smtClean="0"/>
              <a:t>Our new store opened this year. We expect to see substantial revenue contribution from this location over the next two years. </a:t>
            </a:r>
          </a:p>
          <a:p>
            <a:endParaRPr lang="en-US" dirty="0" smtClean="0"/>
          </a:p>
        </p:txBody>
      </p:sp>
      <p:sp>
        <p:nvSpPr>
          <p:cNvPr id="23" name="Rectangle 60"/>
          <p:cNvSpPr>
            <a:spLocks noGrp="1"/>
          </p:cNvSpPr>
          <p:nvPr>
            <p:ph type="body" sz="quarter" idx="18"/>
          </p:nvPr>
        </p:nvSpPr>
        <p:spPr>
          <a:xfrm>
            <a:off x="4416425" y="3319463"/>
            <a:ext cx="3965575" cy="22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Summary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546437"/>
              </p:ext>
            </p:extLst>
          </p:nvPr>
        </p:nvGraphicFramePr>
        <p:xfrm>
          <a:off x="4419600" y="609600"/>
          <a:ext cx="396240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95742687"/>
              </p:ext>
            </p:extLst>
          </p:nvPr>
        </p:nvGraphicFramePr>
        <p:xfrm>
          <a:off x="304800" y="609600"/>
          <a:ext cx="3962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Summary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Business Process Model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body" sz="quarter" idx="20"/>
          </p:nvPr>
        </p:nvSpPr>
        <p:spPr>
          <a:xfrm>
            <a:off x="4416425" y="3319463"/>
            <a:ext cx="3965575" cy="22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sz="quarter" idx="21"/>
          </p:nvPr>
        </p:nvSpPr>
        <p:spPr>
          <a:xfrm>
            <a:off x="4416425" y="3548063"/>
            <a:ext cx="3965575" cy="2706687"/>
          </a:xfrm>
        </p:spPr>
        <p:txBody>
          <a:bodyPr/>
          <a:lstStyle/>
          <a:p>
            <a:r>
              <a:rPr lang="en-US" dirty="0" smtClean="0"/>
              <a:t>This has been a pivotal year for the company in terms of growth. The new location is experiencing tremendous success, and same-store sales growth has topped 7% for all locations.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Diagram 11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625882767"/>
              </p:ext>
            </p:extLst>
          </p:nvPr>
        </p:nvGraphicFramePr>
        <p:xfrm>
          <a:off x="4419600" y="685800"/>
          <a:ext cx="3962400" cy="255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6678"/>
            <a:ext cx="3352800" cy="41920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204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228</Words>
  <Application>Microsoft Office PowerPoint</Application>
  <PresentationFormat>On-screen Show (4:3)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Pitchbook</vt:lpstr>
      <vt:lpstr>A sound investment</vt:lpstr>
      <vt:lpstr>Stable History</vt:lpstr>
      <vt:lpstr>Financial History</vt:lpstr>
      <vt:lpstr>A Bright Future</vt:lpstr>
      <vt:lpstr>Market Summary Analysis</vt:lpstr>
      <vt:lpstr>Business 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2012-08-30T20:11:36Z</dcterms:created>
  <dcterms:modified xsi:type="dcterms:W3CDTF">2015-11-24T05:31:44Z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